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9"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Marcellus" panose="020B0604020202020204" charset="0"/>
      <p:regular r:id="rId16"/>
    </p:embeddedFont>
    <p:embeddedFont>
      <p:font typeface="Calibri" panose="020F0502020204030204" pitchFamily="34" charset="0"/>
      <p:regular r:id="rId17"/>
      <p:bold r:id="rId18"/>
      <p:italic r:id="rId19"/>
      <p:boldItalic r:id="rId20"/>
    </p:embeddedFont>
    <p:embeddedFont>
      <p:font typeface="Katibeh" panose="020B0604020202020204" charset="-78"/>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1" d="100"/>
          <a:sy n="81" d="100"/>
        </p:scale>
        <p:origin x="16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7.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7.svg"/><Relationship Id="rId4" Type="http://schemas.openxmlformats.org/officeDocument/2006/relationships/image" Target="../media/image22.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7.sv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2.sv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alphaModFix amt="95000"/>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411002" y="2386641"/>
            <a:ext cx="17465996" cy="1086916"/>
          </a:xfrm>
          <a:prstGeom prst="rect">
            <a:avLst/>
          </a:prstGeom>
        </p:spPr>
        <p:txBody>
          <a:bodyPr lIns="0" tIns="0" rIns="0" bIns="0" rtlCol="0" anchor="t">
            <a:spAutoFit/>
          </a:bodyPr>
          <a:lstStyle/>
          <a:p>
            <a:pPr algn="ctr">
              <a:lnSpc>
                <a:spcPts val="8866"/>
              </a:lnSpc>
            </a:pPr>
            <a:r>
              <a:rPr lang="en-US" sz="6333">
                <a:solidFill>
                  <a:srgbClr val="BF0000"/>
                </a:solidFill>
                <a:latin typeface="Marcellus"/>
                <a:ea typeface="Marcellus"/>
                <a:cs typeface="Marcellus"/>
                <a:sym typeface="Marcellus"/>
              </a:rPr>
              <a:t>Foundations of Artificial Intelligence (AI)</a:t>
            </a:r>
          </a:p>
        </p:txBody>
      </p:sp>
      <p:sp>
        <p:nvSpPr>
          <p:cNvPr id="4" name="Freeform 4"/>
          <p:cNvSpPr/>
          <p:nvPr/>
        </p:nvSpPr>
        <p:spPr>
          <a:xfrm>
            <a:off x="-1332179" y="-2548666"/>
            <a:ext cx="19620179" cy="11300985"/>
          </a:xfrm>
          <a:custGeom>
            <a:avLst/>
            <a:gdLst/>
            <a:ahLst/>
            <a:cxnLst/>
            <a:rect l="l" t="t" r="r" b="b"/>
            <a:pathLst>
              <a:path w="19620179" h="11300985">
                <a:moveTo>
                  <a:pt x="0" y="0"/>
                </a:moveTo>
                <a:lnTo>
                  <a:pt x="19620179" y="0"/>
                </a:lnTo>
                <a:lnTo>
                  <a:pt x="19620179" y="11300985"/>
                </a:lnTo>
                <a:lnTo>
                  <a:pt x="0" y="11300985"/>
                </a:lnTo>
                <a:lnTo>
                  <a:pt x="0" y="0"/>
                </a:lnTo>
                <a:close/>
              </a:path>
            </a:pathLst>
          </a:custGeom>
          <a:blipFill>
            <a:blip r:embed="rId4"/>
            <a:stretch>
              <a:fillRect/>
            </a:stretch>
          </a:blipFill>
        </p:spPr>
      </p:sp>
      <p:sp>
        <p:nvSpPr>
          <p:cNvPr id="5" name="Freeform 5"/>
          <p:cNvSpPr/>
          <p:nvPr/>
        </p:nvSpPr>
        <p:spPr>
          <a:xfrm rot="757992">
            <a:off x="14484099" y="1789308"/>
            <a:ext cx="1080217" cy="1097867"/>
          </a:xfrm>
          <a:custGeom>
            <a:avLst/>
            <a:gdLst/>
            <a:ahLst/>
            <a:cxnLst/>
            <a:rect l="l" t="t" r="r" b="b"/>
            <a:pathLst>
              <a:path w="1080217" h="1097867">
                <a:moveTo>
                  <a:pt x="0" y="0"/>
                </a:moveTo>
                <a:lnTo>
                  <a:pt x="1080217" y="0"/>
                </a:lnTo>
                <a:lnTo>
                  <a:pt x="1080217" y="1097867"/>
                </a:lnTo>
                <a:lnTo>
                  <a:pt x="0" y="109786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5967661" y="8794750"/>
            <a:ext cx="6352679" cy="765175"/>
          </a:xfrm>
          <a:prstGeom prst="rect">
            <a:avLst/>
          </a:prstGeom>
        </p:spPr>
        <p:txBody>
          <a:bodyPr lIns="0" tIns="0" rIns="0" bIns="0" rtlCol="0" anchor="t">
            <a:spAutoFit/>
          </a:bodyPr>
          <a:lstStyle/>
          <a:p>
            <a:pPr algn="ctr">
              <a:lnSpc>
                <a:spcPts val="5600"/>
              </a:lnSpc>
            </a:pPr>
            <a:r>
              <a:rPr lang="en-US" sz="4000">
                <a:solidFill>
                  <a:srgbClr val="FFFFFF"/>
                </a:solidFill>
                <a:latin typeface="Katibeh"/>
                <a:ea typeface="Katibeh"/>
                <a:cs typeface="Katibeh"/>
                <a:sym typeface="Katibeh"/>
              </a:rPr>
              <a:t>Peiman Parsa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768268" y="2952634"/>
            <a:ext cx="1962686" cy="3867362"/>
          </a:xfrm>
          <a:custGeom>
            <a:avLst/>
            <a:gdLst/>
            <a:ahLst/>
            <a:cxnLst/>
            <a:rect l="l" t="t" r="r" b="b"/>
            <a:pathLst>
              <a:path w="1962686" h="3867362">
                <a:moveTo>
                  <a:pt x="0" y="0"/>
                </a:moveTo>
                <a:lnTo>
                  <a:pt x="1962686" y="0"/>
                </a:lnTo>
                <a:lnTo>
                  <a:pt x="1962686" y="3867362"/>
                </a:lnTo>
                <a:lnTo>
                  <a:pt x="0" y="3867362"/>
                </a:lnTo>
                <a:lnTo>
                  <a:pt x="0" y="0"/>
                </a:lnTo>
                <a:close/>
              </a:path>
            </a:pathLst>
          </a:custGeom>
          <a:blipFill>
            <a:blip r:embed="rId4"/>
            <a:stretch>
              <a:fillRect/>
            </a:stretch>
          </a:blipFill>
        </p:spPr>
      </p:sp>
      <p:sp>
        <p:nvSpPr>
          <p:cNvPr id="4" name="TextBox 4"/>
          <p:cNvSpPr txBox="1"/>
          <p:nvPr/>
        </p:nvSpPr>
        <p:spPr>
          <a:xfrm>
            <a:off x="771129" y="1308527"/>
            <a:ext cx="14375430" cy="8978473"/>
          </a:xfrm>
          <a:prstGeom prst="rect">
            <a:avLst/>
          </a:prstGeom>
        </p:spPr>
        <p:txBody>
          <a:bodyPr lIns="0" tIns="0" rIns="0" bIns="0" rtlCol="0" anchor="t">
            <a:spAutoFit/>
          </a:bodyPr>
          <a:lstStyle/>
          <a:p>
            <a:pPr algn="just">
              <a:lnSpc>
                <a:spcPts val="3189"/>
              </a:lnSpc>
            </a:pPr>
            <a:r>
              <a:rPr lang="en-US" sz="2636">
                <a:solidFill>
                  <a:srgbClr val="30281A"/>
                </a:solidFill>
                <a:latin typeface="Katibeh"/>
                <a:ea typeface="Katibeh"/>
                <a:cs typeface="Katibeh"/>
                <a:sym typeface="Katibeh"/>
              </a:rPr>
              <a:t>8. Expert Systems</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Techniques: Rule-based systems, inference engines</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Systems simulate expert decision-making using predefined rules.</a:t>
            </a:r>
          </a:p>
          <a:p>
            <a:pPr algn="just">
              <a:lnSpc>
                <a:spcPts val="3189"/>
              </a:lnSpc>
            </a:pPr>
            <a:r>
              <a:rPr lang="en-US" sz="2636">
                <a:solidFill>
                  <a:srgbClr val="30281A"/>
                </a:solidFill>
                <a:latin typeface="Katibeh"/>
                <a:ea typeface="Katibeh"/>
                <a:cs typeface="Katibeh"/>
                <a:sym typeface="Katibeh"/>
              </a:rPr>
              <a:t>9. Computer Vision</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Techniques: Image recognition, face detection</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AI interprets visual data like identifying objects and faces.</a:t>
            </a:r>
          </a:p>
          <a:p>
            <a:pPr algn="just">
              <a:lnSpc>
                <a:spcPts val="3189"/>
              </a:lnSpc>
            </a:pPr>
            <a:r>
              <a:rPr lang="en-US" sz="2636">
                <a:solidFill>
                  <a:srgbClr val="30281A"/>
                </a:solidFill>
                <a:latin typeface="Katibeh"/>
                <a:ea typeface="Katibeh"/>
                <a:cs typeface="Katibeh"/>
                <a:sym typeface="Katibeh"/>
              </a:rPr>
              <a:t>10. Collective Intelligence</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Techniques: Collective behavior, decentralized systems</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AI mimics collective behaviors from nature to solve complex problems collaboratively.</a:t>
            </a:r>
          </a:p>
          <a:p>
            <a:pPr algn="just">
              <a:lnSpc>
                <a:spcPts val="3189"/>
              </a:lnSpc>
            </a:pPr>
            <a:r>
              <a:rPr lang="en-US" sz="2636">
                <a:solidFill>
                  <a:srgbClr val="30281A"/>
                </a:solidFill>
                <a:latin typeface="Katibeh"/>
                <a:ea typeface="Katibeh"/>
                <a:cs typeface="Katibeh"/>
                <a:sym typeface="Katibeh"/>
              </a:rPr>
              <a:t>11. Emotional Computing</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Techniques: Sentiment analysis, emotion detection</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AI detects human emotions through voice, facial expressions, and text.</a:t>
            </a:r>
          </a:p>
          <a:p>
            <a:pPr algn="just">
              <a:lnSpc>
                <a:spcPts val="3189"/>
              </a:lnSpc>
            </a:pPr>
            <a:r>
              <a:rPr lang="en-US" sz="2636">
                <a:solidFill>
                  <a:srgbClr val="30281A"/>
                </a:solidFill>
                <a:latin typeface="Katibeh"/>
                <a:ea typeface="Katibeh"/>
                <a:cs typeface="Katibeh"/>
                <a:sym typeface="Katibeh"/>
              </a:rPr>
              <a:t>12. Computational Neuroscience</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Techniques: Brain-inspired models, neural networks</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AI mimics brain processes using neural networks for deep learning.</a:t>
            </a:r>
          </a:p>
          <a:p>
            <a:pPr algn="just">
              <a:lnSpc>
                <a:spcPts val="3189"/>
              </a:lnSpc>
            </a:pPr>
            <a:r>
              <a:rPr lang="en-US" sz="2636">
                <a:solidFill>
                  <a:srgbClr val="30281A"/>
                </a:solidFill>
                <a:latin typeface="Katibeh"/>
                <a:ea typeface="Katibeh"/>
                <a:cs typeface="Katibeh"/>
                <a:sym typeface="Katibeh"/>
              </a:rPr>
              <a:t>13. Autonomous Systems</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Techniques: Self-navigation, sensor integration</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Machines perform tasks independently, like self-driving cars and drones.</a:t>
            </a:r>
          </a:p>
          <a:p>
            <a:pPr algn="just">
              <a:lnSpc>
                <a:spcPts val="3189"/>
              </a:lnSpc>
            </a:pPr>
            <a:r>
              <a:rPr lang="en-US" sz="2636">
                <a:solidFill>
                  <a:srgbClr val="30281A"/>
                </a:solidFill>
                <a:latin typeface="Katibeh"/>
                <a:ea typeface="Katibeh"/>
                <a:cs typeface="Katibeh"/>
                <a:sym typeface="Katibeh"/>
              </a:rPr>
              <a:t>14. Cognitive Computing</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Techniques: Natural language processing, reasoning</a:t>
            </a:r>
          </a:p>
          <a:p>
            <a:pPr marL="569187" lvl="1" indent="-284594" algn="just">
              <a:lnSpc>
                <a:spcPts val="3189"/>
              </a:lnSpc>
              <a:buFont typeface="Arial"/>
              <a:buChar char="•"/>
            </a:pPr>
            <a:r>
              <a:rPr lang="en-US" sz="2636">
                <a:solidFill>
                  <a:srgbClr val="30281A"/>
                </a:solidFill>
                <a:latin typeface="Katibeh"/>
                <a:ea typeface="Katibeh"/>
                <a:cs typeface="Katibeh"/>
                <a:sym typeface="Katibeh"/>
              </a:rPr>
              <a:t>AI simulates human thought processes for smarter decision-making.</a:t>
            </a:r>
          </a:p>
          <a:p>
            <a:pPr algn="just">
              <a:lnSpc>
                <a:spcPts val="3673"/>
              </a:lnSpc>
            </a:pPr>
            <a:endParaRPr lang="en-US" sz="2636">
              <a:solidFill>
                <a:srgbClr val="30281A"/>
              </a:solidFill>
              <a:latin typeface="Katibeh"/>
              <a:ea typeface="Katibeh"/>
              <a:cs typeface="Katibeh"/>
              <a:sym typeface="Katibeh"/>
            </a:endParaRPr>
          </a:p>
        </p:txBody>
      </p:sp>
      <p:sp>
        <p:nvSpPr>
          <p:cNvPr id="5" name="TextBox 5"/>
          <p:cNvSpPr txBox="1"/>
          <p:nvPr/>
        </p:nvSpPr>
        <p:spPr>
          <a:xfrm>
            <a:off x="636814" y="-80300"/>
            <a:ext cx="17014372" cy="1543044"/>
          </a:xfrm>
          <a:prstGeom prst="rect">
            <a:avLst/>
          </a:prstGeom>
        </p:spPr>
        <p:txBody>
          <a:bodyPr lIns="0" tIns="0" rIns="0" bIns="0" rtlCol="0" anchor="t">
            <a:spAutoFit/>
          </a:bodyPr>
          <a:lstStyle/>
          <a:p>
            <a:pPr algn="ctr">
              <a:lnSpc>
                <a:spcPts val="12600"/>
              </a:lnSpc>
            </a:pPr>
            <a:r>
              <a:rPr lang="en-US" sz="9000">
                <a:solidFill>
                  <a:srgbClr val="BF0000"/>
                </a:solidFill>
                <a:latin typeface="Marcellus"/>
                <a:ea typeface="Marcellus"/>
                <a:cs typeface="Marcellus"/>
                <a:sym typeface="Marcellus"/>
              </a:rPr>
              <a:t>Subareas of Artificial Intelligence</a:t>
            </a:r>
          </a:p>
        </p:txBody>
      </p:sp>
      <p:sp>
        <p:nvSpPr>
          <p:cNvPr id="6" name="Freeform 6"/>
          <p:cNvSpPr/>
          <p:nvPr/>
        </p:nvSpPr>
        <p:spPr>
          <a:xfrm flipH="1">
            <a:off x="13527066" y="6030118"/>
            <a:ext cx="5729661" cy="4497784"/>
          </a:xfrm>
          <a:custGeom>
            <a:avLst/>
            <a:gdLst/>
            <a:ahLst/>
            <a:cxnLst/>
            <a:rect l="l" t="t" r="r" b="b"/>
            <a:pathLst>
              <a:path w="5729661" h="4497784">
                <a:moveTo>
                  <a:pt x="5729661" y="0"/>
                </a:moveTo>
                <a:lnTo>
                  <a:pt x="0" y="0"/>
                </a:lnTo>
                <a:lnTo>
                  <a:pt x="0" y="4497784"/>
                </a:lnTo>
                <a:lnTo>
                  <a:pt x="5729661" y="4497784"/>
                </a:lnTo>
                <a:lnTo>
                  <a:pt x="5729661" y="0"/>
                </a:lnTo>
                <a:close/>
              </a:path>
            </a:pathLst>
          </a:custGeom>
          <a:blipFill>
            <a:blip r:embed="rId5"/>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3866138" y="-190500"/>
            <a:ext cx="10555724" cy="1708151"/>
          </a:xfrm>
          <a:prstGeom prst="rect">
            <a:avLst/>
          </a:prstGeom>
        </p:spPr>
        <p:txBody>
          <a:bodyPr lIns="0" tIns="0" rIns="0" bIns="0" rtlCol="0" anchor="t">
            <a:spAutoFit/>
          </a:bodyPr>
          <a:lstStyle/>
          <a:p>
            <a:pPr algn="ctr">
              <a:lnSpc>
                <a:spcPts val="13999"/>
              </a:lnSpc>
            </a:pPr>
            <a:r>
              <a:rPr lang="en-US" sz="9999">
                <a:solidFill>
                  <a:srgbClr val="BF0000"/>
                </a:solidFill>
                <a:latin typeface="Marcellus"/>
                <a:ea typeface="Marcellus"/>
                <a:cs typeface="Marcellus"/>
                <a:sym typeface="Marcellus"/>
              </a:rPr>
              <a:t>Rationality in AI</a:t>
            </a:r>
          </a:p>
        </p:txBody>
      </p:sp>
      <p:sp>
        <p:nvSpPr>
          <p:cNvPr id="4" name="TextBox 4"/>
          <p:cNvSpPr txBox="1"/>
          <p:nvPr/>
        </p:nvSpPr>
        <p:spPr>
          <a:xfrm>
            <a:off x="273988" y="1789450"/>
            <a:ext cx="10529845" cy="5996305"/>
          </a:xfrm>
          <a:prstGeom prst="rect">
            <a:avLst/>
          </a:prstGeom>
        </p:spPr>
        <p:txBody>
          <a:bodyPr lIns="0" tIns="0" rIns="0" bIns="0" rtlCol="0" anchor="t">
            <a:spAutoFit/>
          </a:bodyPr>
          <a:lstStyle/>
          <a:p>
            <a:pPr algn="l">
              <a:lnSpc>
                <a:spcPts val="4235"/>
              </a:lnSpc>
            </a:pPr>
            <a:endParaRPr/>
          </a:p>
          <a:p>
            <a:pPr marL="755654" lvl="1" indent="-377827" algn="l">
              <a:lnSpc>
                <a:spcPts val="4235"/>
              </a:lnSpc>
              <a:buAutoNum type="arabicPeriod"/>
            </a:pPr>
            <a:r>
              <a:rPr lang="en-US" sz="3500">
                <a:solidFill>
                  <a:srgbClr val="30281A"/>
                </a:solidFill>
                <a:latin typeface="Katibeh"/>
                <a:ea typeface="Katibeh"/>
                <a:cs typeface="Katibeh"/>
                <a:sym typeface="Katibeh"/>
              </a:rPr>
              <a:t>What is Rationality?</a:t>
            </a:r>
          </a:p>
          <a:p>
            <a:pPr marL="1511308" lvl="2" indent="-503769" algn="l">
              <a:lnSpc>
                <a:spcPts val="4235"/>
              </a:lnSpc>
              <a:buFont typeface="Arial"/>
              <a:buChar char="⚬"/>
            </a:pPr>
            <a:r>
              <a:rPr lang="en-US" sz="3500">
                <a:solidFill>
                  <a:srgbClr val="30281A"/>
                </a:solidFill>
                <a:latin typeface="Katibeh"/>
                <a:ea typeface="Katibeh"/>
                <a:cs typeface="Katibeh"/>
                <a:sym typeface="Katibeh"/>
              </a:rPr>
              <a:t>Acting optimally to achieve goals with limited resources.</a:t>
            </a:r>
          </a:p>
          <a:p>
            <a:pPr marL="755654" lvl="1" indent="-377827" algn="l">
              <a:lnSpc>
                <a:spcPts val="4235"/>
              </a:lnSpc>
              <a:buAutoNum type="arabicPeriod"/>
            </a:pPr>
            <a:r>
              <a:rPr lang="en-US" sz="3500">
                <a:solidFill>
                  <a:srgbClr val="30281A"/>
                </a:solidFill>
                <a:latin typeface="Katibeh"/>
                <a:ea typeface="Katibeh"/>
                <a:cs typeface="Katibeh"/>
                <a:sym typeface="Katibeh"/>
              </a:rPr>
              <a:t>Mathematical Roots</a:t>
            </a:r>
          </a:p>
          <a:p>
            <a:pPr marL="1511308" lvl="2" indent="-503769" algn="l">
              <a:lnSpc>
                <a:spcPts val="4235"/>
              </a:lnSpc>
              <a:buFont typeface="Arial"/>
              <a:buChar char="⚬"/>
            </a:pPr>
            <a:r>
              <a:rPr lang="en-US" sz="3500">
                <a:solidFill>
                  <a:srgbClr val="30281A"/>
                </a:solidFill>
                <a:latin typeface="Katibeh"/>
                <a:ea typeface="Katibeh"/>
                <a:cs typeface="Katibeh"/>
                <a:sym typeface="Katibeh"/>
              </a:rPr>
              <a:t>Derived from logic, utility theory, and game theory.</a:t>
            </a:r>
          </a:p>
          <a:p>
            <a:pPr marL="755654" lvl="1" indent="-377827" algn="l">
              <a:lnSpc>
                <a:spcPts val="4235"/>
              </a:lnSpc>
              <a:buAutoNum type="arabicPeriod"/>
            </a:pPr>
            <a:r>
              <a:rPr lang="en-US" sz="3500">
                <a:solidFill>
                  <a:srgbClr val="30281A"/>
                </a:solidFill>
                <a:latin typeface="Katibeh"/>
                <a:ea typeface="Katibeh"/>
                <a:cs typeface="Katibeh"/>
                <a:sym typeface="Katibeh"/>
              </a:rPr>
              <a:t>Challenges</a:t>
            </a:r>
          </a:p>
          <a:p>
            <a:pPr marL="1511308" lvl="2" indent="-503769" algn="l">
              <a:lnSpc>
                <a:spcPts val="4235"/>
              </a:lnSpc>
              <a:buFont typeface="Arial"/>
              <a:buChar char="⚬"/>
            </a:pPr>
            <a:r>
              <a:rPr lang="en-US" sz="3500">
                <a:solidFill>
                  <a:srgbClr val="30281A"/>
                </a:solidFill>
                <a:latin typeface="Katibeh"/>
                <a:ea typeface="Katibeh"/>
                <a:cs typeface="Katibeh"/>
                <a:sym typeface="Katibeh"/>
              </a:rPr>
              <a:t>Rationality doesn’t always require conscious thinking (e.g., reflex actions).</a:t>
            </a:r>
          </a:p>
          <a:p>
            <a:pPr marL="1511308" lvl="2" indent="-503769" algn="l">
              <a:lnSpc>
                <a:spcPts val="4235"/>
              </a:lnSpc>
              <a:buFont typeface="Arial"/>
              <a:buChar char="⚬"/>
            </a:pPr>
            <a:r>
              <a:rPr lang="en-US" sz="3500">
                <a:solidFill>
                  <a:srgbClr val="30281A"/>
                </a:solidFill>
                <a:latin typeface="Katibeh"/>
                <a:ea typeface="Katibeh"/>
                <a:cs typeface="Katibeh"/>
                <a:sym typeface="Katibeh"/>
              </a:rPr>
              <a:t>Decisions under uncertainty or incomplete information.</a:t>
            </a:r>
          </a:p>
          <a:p>
            <a:pPr algn="l">
              <a:lnSpc>
                <a:spcPts val="4235"/>
              </a:lnSpc>
            </a:pPr>
            <a:r>
              <a:rPr lang="en-US" sz="3500">
                <a:solidFill>
                  <a:srgbClr val="30281A"/>
                </a:solidFill>
                <a:latin typeface="Katibeh"/>
                <a:ea typeface="Katibeh"/>
                <a:cs typeface="Katibeh"/>
                <a:sym typeface="Katibeh"/>
              </a:rPr>
              <a:t>Discussion: Explore how rational agents differ from human decision-making</a:t>
            </a:r>
          </a:p>
        </p:txBody>
      </p:sp>
      <p:sp>
        <p:nvSpPr>
          <p:cNvPr id="5" name="Freeform 5"/>
          <p:cNvSpPr/>
          <p:nvPr/>
        </p:nvSpPr>
        <p:spPr>
          <a:xfrm rot="-5400000">
            <a:off x="13158416" y="4548017"/>
            <a:ext cx="4320626" cy="5938543"/>
          </a:xfrm>
          <a:custGeom>
            <a:avLst/>
            <a:gdLst/>
            <a:ahLst/>
            <a:cxnLst/>
            <a:rect l="l" t="t" r="r" b="b"/>
            <a:pathLst>
              <a:path w="4320626" h="5938543">
                <a:moveTo>
                  <a:pt x="0" y="0"/>
                </a:moveTo>
                <a:lnTo>
                  <a:pt x="4320626" y="0"/>
                </a:lnTo>
                <a:lnTo>
                  <a:pt x="4320626" y="5938543"/>
                </a:lnTo>
                <a:lnTo>
                  <a:pt x="0" y="59385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0297293" y="7697856"/>
            <a:ext cx="2213001" cy="2311228"/>
          </a:xfrm>
          <a:custGeom>
            <a:avLst/>
            <a:gdLst/>
            <a:ahLst/>
            <a:cxnLst/>
            <a:rect l="l" t="t" r="r" b="b"/>
            <a:pathLst>
              <a:path w="2213001" h="2311228">
                <a:moveTo>
                  <a:pt x="0" y="0"/>
                </a:moveTo>
                <a:lnTo>
                  <a:pt x="2213002" y="0"/>
                </a:lnTo>
                <a:lnTo>
                  <a:pt x="2213002" y="2311228"/>
                </a:lnTo>
                <a:lnTo>
                  <a:pt x="0" y="2311228"/>
                </a:lnTo>
                <a:lnTo>
                  <a:pt x="0" y="0"/>
                </a:lnTo>
                <a:close/>
              </a:path>
            </a:pathLst>
          </a:custGeom>
          <a:blipFill>
            <a:blip r:embed="rId6"/>
            <a:stretch>
              <a:fillRect/>
            </a:stretch>
          </a:blipFill>
        </p:spPr>
      </p:sp>
      <p:sp>
        <p:nvSpPr>
          <p:cNvPr id="7" name="Freeform 7"/>
          <p:cNvSpPr/>
          <p:nvPr/>
        </p:nvSpPr>
        <p:spPr>
          <a:xfrm rot="-5400000">
            <a:off x="11012717" y="5166941"/>
            <a:ext cx="4320626" cy="5938543"/>
          </a:xfrm>
          <a:custGeom>
            <a:avLst/>
            <a:gdLst/>
            <a:ahLst/>
            <a:cxnLst/>
            <a:rect l="l" t="t" r="r" b="b"/>
            <a:pathLst>
              <a:path w="4320626" h="5938543">
                <a:moveTo>
                  <a:pt x="0" y="0"/>
                </a:moveTo>
                <a:lnTo>
                  <a:pt x="4320626" y="0"/>
                </a:lnTo>
                <a:lnTo>
                  <a:pt x="4320626" y="5938542"/>
                </a:lnTo>
                <a:lnTo>
                  <a:pt x="0" y="59385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2716500" y="6322142"/>
            <a:ext cx="3092081" cy="3035861"/>
          </a:xfrm>
          <a:custGeom>
            <a:avLst/>
            <a:gdLst/>
            <a:ahLst/>
            <a:cxnLst/>
            <a:rect l="l" t="t" r="r" b="b"/>
            <a:pathLst>
              <a:path w="3092081" h="3035861">
                <a:moveTo>
                  <a:pt x="0" y="0"/>
                </a:moveTo>
                <a:lnTo>
                  <a:pt x="3092081" y="0"/>
                </a:lnTo>
                <a:lnTo>
                  <a:pt x="3092081" y="3035861"/>
                </a:lnTo>
                <a:lnTo>
                  <a:pt x="0" y="303586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flipH="1">
            <a:off x="16248703" y="6921180"/>
            <a:ext cx="1699684" cy="2436823"/>
          </a:xfrm>
          <a:custGeom>
            <a:avLst/>
            <a:gdLst/>
            <a:ahLst/>
            <a:cxnLst/>
            <a:rect l="l" t="t" r="r" b="b"/>
            <a:pathLst>
              <a:path w="1699684" h="2436823">
                <a:moveTo>
                  <a:pt x="1699684" y="0"/>
                </a:moveTo>
                <a:lnTo>
                  <a:pt x="0" y="0"/>
                </a:lnTo>
                <a:lnTo>
                  <a:pt x="0" y="2436823"/>
                </a:lnTo>
                <a:lnTo>
                  <a:pt x="1699684" y="2436823"/>
                </a:lnTo>
                <a:lnTo>
                  <a:pt x="1699684" y="0"/>
                </a:lnTo>
                <a:close/>
              </a:path>
            </a:pathLst>
          </a:custGeom>
          <a:blipFill>
            <a:blip r:embed="rId9"/>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13493" y="1509395"/>
            <a:ext cx="17756760" cy="8777605"/>
          </a:xfrm>
          <a:prstGeom prst="rect">
            <a:avLst/>
          </a:prstGeom>
        </p:spPr>
        <p:txBody>
          <a:bodyPr lIns="0" tIns="0" rIns="0" bIns="0" rtlCol="0" anchor="t">
            <a:spAutoFit/>
          </a:bodyPr>
          <a:lstStyle/>
          <a:p>
            <a:pPr algn="l">
              <a:lnSpc>
                <a:spcPts val="4235"/>
              </a:lnSpc>
            </a:pPr>
            <a:r>
              <a:rPr lang="en-US" sz="3500">
                <a:solidFill>
                  <a:srgbClr val="30281A"/>
                </a:solidFill>
                <a:latin typeface="Katibeh"/>
                <a:ea typeface="Katibeh"/>
                <a:cs typeface="Katibeh"/>
                <a:sym typeface="Katibeh"/>
              </a:rPr>
              <a:t>1. Timeline Highlights</a:t>
            </a:r>
          </a:p>
          <a:p>
            <a:pPr marL="755654" lvl="1" indent="-377827" algn="l">
              <a:lnSpc>
                <a:spcPts val="4235"/>
              </a:lnSpc>
              <a:buFont typeface="Arial"/>
              <a:buChar char="•"/>
            </a:pPr>
            <a:r>
              <a:rPr lang="en-US" sz="3500">
                <a:solidFill>
                  <a:srgbClr val="30281A"/>
                </a:solidFill>
                <a:latin typeface="Katibeh"/>
                <a:ea typeface="Katibeh"/>
                <a:cs typeface="Katibeh"/>
                <a:sym typeface="Katibeh"/>
              </a:rPr>
              <a:t>1943: McCulloch &amp; Pitts introduce the Boolean circuit model of the brain, laying the foundation for neural networks.</a:t>
            </a:r>
          </a:p>
          <a:p>
            <a:pPr marL="755654" lvl="1" indent="-377827" algn="l">
              <a:lnSpc>
                <a:spcPts val="4235"/>
              </a:lnSpc>
              <a:buFont typeface="Arial"/>
              <a:buChar char="•"/>
            </a:pPr>
            <a:r>
              <a:rPr lang="en-US" sz="3500">
                <a:solidFill>
                  <a:srgbClr val="30281A"/>
                </a:solidFill>
                <a:latin typeface="Katibeh"/>
                <a:ea typeface="Katibeh"/>
                <a:cs typeface="Katibeh"/>
                <a:sym typeface="Katibeh"/>
              </a:rPr>
              <a:t>1956: The term “Artificial Intelligence” is coined at the Dartmouth Conference, marking AI’s formal birth.</a:t>
            </a:r>
          </a:p>
          <a:p>
            <a:pPr marL="755654" lvl="1" indent="-377827" algn="l">
              <a:lnSpc>
                <a:spcPts val="4235"/>
              </a:lnSpc>
              <a:buFont typeface="Arial"/>
              <a:buChar char="•"/>
            </a:pPr>
            <a:r>
              <a:rPr lang="en-US" sz="3500">
                <a:solidFill>
                  <a:srgbClr val="30281A"/>
                </a:solidFill>
                <a:latin typeface="Katibeh"/>
                <a:ea typeface="Katibeh"/>
                <a:cs typeface="Katibeh"/>
                <a:sym typeface="Katibeh"/>
              </a:rPr>
              <a:t>1979: Stanford Cart – the first autonomous vehicle, navigates obstacles.</a:t>
            </a:r>
          </a:p>
          <a:p>
            <a:pPr marL="755654" lvl="1" indent="-377827" algn="l">
              <a:lnSpc>
                <a:spcPts val="4235"/>
              </a:lnSpc>
              <a:buFont typeface="Arial"/>
              <a:buChar char="•"/>
            </a:pPr>
            <a:r>
              <a:rPr lang="en-US" sz="3500">
                <a:solidFill>
                  <a:srgbClr val="30281A"/>
                </a:solidFill>
                <a:latin typeface="Katibeh"/>
                <a:ea typeface="Katibeh"/>
                <a:cs typeface="Katibeh"/>
                <a:sym typeface="Katibeh"/>
              </a:rPr>
              <a:t>1980s: Emergence of expert systems, simulating human decision-making.</a:t>
            </a:r>
          </a:p>
          <a:p>
            <a:pPr marL="755654" lvl="1" indent="-377827" algn="l">
              <a:lnSpc>
                <a:spcPts val="4235"/>
              </a:lnSpc>
              <a:buFont typeface="Arial"/>
              <a:buChar char="•"/>
            </a:pPr>
            <a:r>
              <a:rPr lang="en-US" sz="3500">
                <a:solidFill>
                  <a:srgbClr val="30281A"/>
                </a:solidFill>
                <a:latin typeface="Katibeh"/>
                <a:ea typeface="Katibeh"/>
                <a:cs typeface="Katibeh"/>
                <a:sym typeface="Katibeh"/>
              </a:rPr>
              <a:t>1997: IBM Deep Blue defeats Garry Kasparov in chess, showcasing AI in strategic thinking.</a:t>
            </a:r>
          </a:p>
          <a:p>
            <a:pPr marL="755654" lvl="1" indent="-377827" algn="l">
              <a:lnSpc>
                <a:spcPts val="4235"/>
              </a:lnSpc>
              <a:buFont typeface="Arial"/>
              <a:buChar char="•"/>
            </a:pPr>
            <a:r>
              <a:rPr lang="en-US" sz="3500">
                <a:solidFill>
                  <a:srgbClr val="30281A"/>
                </a:solidFill>
                <a:latin typeface="Katibeh"/>
                <a:ea typeface="Katibeh"/>
                <a:cs typeface="Katibeh"/>
                <a:sym typeface="Katibeh"/>
              </a:rPr>
              <a:t>2011: IBM Watson wins Jeopardy! by processing natural language and vast data.</a:t>
            </a:r>
          </a:p>
          <a:p>
            <a:pPr marL="755654" lvl="1" indent="-377827" algn="l">
              <a:lnSpc>
                <a:spcPts val="4235"/>
              </a:lnSpc>
              <a:buFont typeface="Arial"/>
              <a:buChar char="•"/>
            </a:pPr>
            <a:r>
              <a:rPr lang="en-US" sz="3500">
                <a:solidFill>
                  <a:srgbClr val="30281A"/>
                </a:solidFill>
                <a:latin typeface="Katibeh"/>
                <a:ea typeface="Katibeh"/>
                <a:cs typeface="Katibeh"/>
                <a:sym typeface="Katibeh"/>
              </a:rPr>
              <a:t>2016: Google’s AlphaGo beats the world champion in Go, advancing deep learning.</a:t>
            </a:r>
          </a:p>
          <a:p>
            <a:pPr marL="755654" lvl="1" indent="-377827" algn="l">
              <a:lnSpc>
                <a:spcPts val="4235"/>
              </a:lnSpc>
              <a:buFont typeface="Arial"/>
              <a:buChar char="•"/>
            </a:pPr>
            <a:r>
              <a:rPr lang="en-US" sz="3500">
                <a:solidFill>
                  <a:srgbClr val="30281A"/>
                </a:solidFill>
                <a:latin typeface="Katibeh"/>
                <a:ea typeface="Katibeh"/>
                <a:cs typeface="Katibeh"/>
                <a:sym typeface="Katibeh"/>
              </a:rPr>
              <a:t>2001–Present: AI is rapidly applied in big data, healthcare, NLP, and robotics.</a:t>
            </a:r>
          </a:p>
          <a:p>
            <a:pPr algn="l">
              <a:lnSpc>
                <a:spcPts val="4235"/>
              </a:lnSpc>
            </a:pPr>
            <a:r>
              <a:rPr lang="en-US" sz="3500">
                <a:solidFill>
                  <a:srgbClr val="30281A"/>
                </a:solidFill>
                <a:latin typeface="Katibeh"/>
                <a:ea typeface="Katibeh"/>
                <a:cs typeface="Katibeh"/>
                <a:sym typeface="Katibeh"/>
              </a:rPr>
              <a:t>2. Notable Achievements</a:t>
            </a:r>
          </a:p>
          <a:p>
            <a:pPr marL="755654" lvl="1" indent="-377827" algn="l">
              <a:lnSpc>
                <a:spcPts val="4235"/>
              </a:lnSpc>
              <a:buFont typeface="Arial"/>
              <a:buChar char="•"/>
            </a:pPr>
            <a:r>
              <a:rPr lang="en-US" sz="3500">
                <a:solidFill>
                  <a:srgbClr val="30281A"/>
                </a:solidFill>
                <a:latin typeface="Katibeh"/>
                <a:ea typeface="Katibeh"/>
                <a:cs typeface="Katibeh"/>
                <a:sym typeface="Katibeh"/>
              </a:rPr>
              <a:t>NASA’s Autonomous Planning Program: Optimizes spacecraft operations for missions like Mars exploration.</a:t>
            </a:r>
          </a:p>
          <a:p>
            <a:pPr marL="755654" lvl="1" indent="-377827" algn="l">
              <a:lnSpc>
                <a:spcPts val="4235"/>
              </a:lnSpc>
              <a:buFont typeface="Arial"/>
              <a:buChar char="•"/>
            </a:pPr>
            <a:r>
              <a:rPr lang="en-US" sz="3500">
                <a:solidFill>
                  <a:srgbClr val="30281A"/>
                </a:solidFill>
                <a:latin typeface="Katibeh"/>
                <a:ea typeface="Katibeh"/>
                <a:cs typeface="Katibeh"/>
                <a:sym typeface="Katibeh"/>
              </a:rPr>
              <a:t>DARPA Grand Challenge: Pioneered autonomous vehicle development through desert navigation challenges.</a:t>
            </a:r>
          </a:p>
          <a:p>
            <a:pPr marL="755654" lvl="1" indent="-377827" algn="l">
              <a:lnSpc>
                <a:spcPts val="4235"/>
              </a:lnSpc>
              <a:buFont typeface="Arial"/>
              <a:buChar char="•"/>
            </a:pPr>
            <a:r>
              <a:rPr lang="en-US" sz="3500">
                <a:solidFill>
                  <a:srgbClr val="30281A"/>
                </a:solidFill>
                <a:latin typeface="Katibeh"/>
                <a:ea typeface="Katibeh"/>
                <a:cs typeface="Katibeh"/>
                <a:sym typeface="Katibeh"/>
              </a:rPr>
              <a:t>AI in Medicine: DeepMind’s AlphaFold solves protein folding, revolutionizing biology and drug discovery.</a:t>
            </a:r>
          </a:p>
          <a:p>
            <a:pPr marL="755654" lvl="1" indent="-377827" algn="l">
              <a:lnSpc>
                <a:spcPts val="4235"/>
              </a:lnSpc>
              <a:buFont typeface="Arial"/>
              <a:buChar char="•"/>
            </a:pPr>
            <a:r>
              <a:rPr lang="en-US" sz="3500">
                <a:solidFill>
                  <a:srgbClr val="30281A"/>
                </a:solidFill>
                <a:latin typeface="Katibeh"/>
                <a:ea typeface="Katibeh"/>
                <a:cs typeface="Katibeh"/>
                <a:sym typeface="Katibeh"/>
              </a:rPr>
              <a:t>Generative AI (2020s): GPT and DALL-E enable machines to generate text, art, and music, transforming creative industries.</a:t>
            </a:r>
          </a:p>
          <a:p>
            <a:pPr algn="l">
              <a:lnSpc>
                <a:spcPts val="4235"/>
              </a:lnSpc>
            </a:pPr>
            <a:endParaRPr lang="en-US" sz="3500">
              <a:solidFill>
                <a:srgbClr val="30281A"/>
              </a:solidFill>
              <a:latin typeface="Katibeh"/>
              <a:ea typeface="Katibeh"/>
              <a:cs typeface="Katibeh"/>
              <a:sym typeface="Katibeh"/>
            </a:endParaRPr>
          </a:p>
        </p:txBody>
      </p:sp>
      <p:sp>
        <p:nvSpPr>
          <p:cNvPr id="4" name="Freeform 4"/>
          <p:cNvSpPr/>
          <p:nvPr/>
        </p:nvSpPr>
        <p:spPr>
          <a:xfrm rot="1327899">
            <a:off x="12811198" y="4893653"/>
            <a:ext cx="5528128" cy="2185237"/>
          </a:xfrm>
          <a:custGeom>
            <a:avLst/>
            <a:gdLst/>
            <a:ahLst/>
            <a:cxnLst/>
            <a:rect l="l" t="t" r="r" b="b"/>
            <a:pathLst>
              <a:path w="5528128" h="2185237">
                <a:moveTo>
                  <a:pt x="0" y="0"/>
                </a:moveTo>
                <a:lnTo>
                  <a:pt x="5528128" y="0"/>
                </a:lnTo>
                <a:lnTo>
                  <a:pt x="5528128" y="2185237"/>
                </a:lnTo>
                <a:lnTo>
                  <a:pt x="0" y="2185237"/>
                </a:lnTo>
                <a:lnTo>
                  <a:pt x="0" y="0"/>
                </a:lnTo>
                <a:close/>
              </a:path>
            </a:pathLst>
          </a:custGeom>
          <a:blipFill>
            <a:blip r:embed="rId4"/>
            <a:stretch>
              <a:fillRect/>
            </a:stretch>
          </a:blipFill>
        </p:spPr>
      </p:sp>
      <p:sp>
        <p:nvSpPr>
          <p:cNvPr id="5" name="Freeform 5"/>
          <p:cNvSpPr/>
          <p:nvPr/>
        </p:nvSpPr>
        <p:spPr>
          <a:xfrm rot="846365">
            <a:off x="12685715" y="3871130"/>
            <a:ext cx="4921077" cy="2770877"/>
          </a:xfrm>
          <a:custGeom>
            <a:avLst/>
            <a:gdLst/>
            <a:ahLst/>
            <a:cxnLst/>
            <a:rect l="l" t="t" r="r" b="b"/>
            <a:pathLst>
              <a:path w="4921077" h="2770877">
                <a:moveTo>
                  <a:pt x="0" y="0"/>
                </a:moveTo>
                <a:lnTo>
                  <a:pt x="4921077" y="0"/>
                </a:lnTo>
                <a:lnTo>
                  <a:pt x="4921077" y="2770876"/>
                </a:lnTo>
                <a:lnTo>
                  <a:pt x="0" y="2770876"/>
                </a:lnTo>
                <a:lnTo>
                  <a:pt x="0" y="0"/>
                </a:lnTo>
                <a:close/>
              </a:path>
            </a:pathLst>
          </a:custGeom>
          <a:blipFill>
            <a:blip r:embed="rId5"/>
            <a:stretch>
              <a:fillRect/>
            </a:stretch>
          </a:blipFill>
        </p:spPr>
      </p:sp>
      <p:sp>
        <p:nvSpPr>
          <p:cNvPr id="6" name="Freeform 6"/>
          <p:cNvSpPr/>
          <p:nvPr/>
        </p:nvSpPr>
        <p:spPr>
          <a:xfrm rot="846365">
            <a:off x="15548151" y="4241746"/>
            <a:ext cx="3477909" cy="1956324"/>
          </a:xfrm>
          <a:custGeom>
            <a:avLst/>
            <a:gdLst/>
            <a:ahLst/>
            <a:cxnLst/>
            <a:rect l="l" t="t" r="r" b="b"/>
            <a:pathLst>
              <a:path w="3477909" h="1956324">
                <a:moveTo>
                  <a:pt x="0" y="0"/>
                </a:moveTo>
                <a:lnTo>
                  <a:pt x="3477909" y="0"/>
                </a:lnTo>
                <a:lnTo>
                  <a:pt x="3477909" y="1956323"/>
                </a:lnTo>
                <a:lnTo>
                  <a:pt x="0" y="1956323"/>
                </a:lnTo>
                <a:lnTo>
                  <a:pt x="0" y="0"/>
                </a:lnTo>
                <a:close/>
              </a:path>
            </a:pathLst>
          </a:custGeom>
          <a:blipFill>
            <a:blip r:embed="rId6"/>
            <a:stretch>
              <a:fillRect/>
            </a:stretch>
          </a:blipFill>
        </p:spPr>
      </p:sp>
      <p:sp>
        <p:nvSpPr>
          <p:cNvPr id="7" name="TextBox 7"/>
          <p:cNvSpPr txBox="1"/>
          <p:nvPr/>
        </p:nvSpPr>
        <p:spPr>
          <a:xfrm>
            <a:off x="3866138" y="-190500"/>
            <a:ext cx="10555724" cy="1708151"/>
          </a:xfrm>
          <a:prstGeom prst="rect">
            <a:avLst/>
          </a:prstGeom>
        </p:spPr>
        <p:txBody>
          <a:bodyPr lIns="0" tIns="0" rIns="0" bIns="0" rtlCol="0" anchor="t">
            <a:spAutoFit/>
          </a:bodyPr>
          <a:lstStyle/>
          <a:p>
            <a:pPr algn="ctr">
              <a:lnSpc>
                <a:spcPts val="13999"/>
              </a:lnSpc>
            </a:pPr>
            <a:r>
              <a:rPr lang="en-US" sz="9999">
                <a:solidFill>
                  <a:srgbClr val="BF0000"/>
                </a:solidFill>
                <a:latin typeface="Marcellus"/>
                <a:ea typeface="Marcellus"/>
                <a:cs typeface="Marcellus"/>
                <a:sym typeface="Marcellus"/>
              </a:rPr>
              <a:t> Milestones in AI</a:t>
            </a:r>
          </a:p>
        </p:txBody>
      </p:sp>
      <p:sp>
        <p:nvSpPr>
          <p:cNvPr id="8" name="Freeform 8"/>
          <p:cNvSpPr/>
          <p:nvPr/>
        </p:nvSpPr>
        <p:spPr>
          <a:xfrm rot="-747160">
            <a:off x="16553524" y="3666591"/>
            <a:ext cx="559039" cy="532485"/>
          </a:xfrm>
          <a:custGeom>
            <a:avLst/>
            <a:gdLst/>
            <a:ahLst/>
            <a:cxnLst/>
            <a:rect l="l" t="t" r="r" b="b"/>
            <a:pathLst>
              <a:path w="559039" h="532485">
                <a:moveTo>
                  <a:pt x="0" y="0"/>
                </a:moveTo>
                <a:lnTo>
                  <a:pt x="559039" y="0"/>
                </a:lnTo>
                <a:lnTo>
                  <a:pt x="559039" y="532485"/>
                </a:lnTo>
                <a:lnTo>
                  <a:pt x="0" y="532485"/>
                </a:lnTo>
                <a:lnTo>
                  <a:pt x="0" y="0"/>
                </a:lnTo>
                <a:close/>
              </a:path>
            </a:pathLst>
          </a:custGeom>
          <a:blipFill>
            <a:blip r:embed="rId7"/>
            <a:stretch>
              <a:fillRect/>
            </a:stretch>
          </a:blipFill>
        </p:spPr>
      </p:sp>
      <p:sp>
        <p:nvSpPr>
          <p:cNvPr id="9" name="Freeform 9"/>
          <p:cNvSpPr/>
          <p:nvPr/>
        </p:nvSpPr>
        <p:spPr>
          <a:xfrm rot="438326">
            <a:off x="14471588" y="3665135"/>
            <a:ext cx="880103" cy="838298"/>
          </a:xfrm>
          <a:custGeom>
            <a:avLst/>
            <a:gdLst/>
            <a:ahLst/>
            <a:cxnLst/>
            <a:rect l="l" t="t" r="r" b="b"/>
            <a:pathLst>
              <a:path w="880103" h="838298">
                <a:moveTo>
                  <a:pt x="0" y="0"/>
                </a:moveTo>
                <a:lnTo>
                  <a:pt x="880103" y="0"/>
                </a:lnTo>
                <a:lnTo>
                  <a:pt x="880103" y="838298"/>
                </a:lnTo>
                <a:lnTo>
                  <a:pt x="0" y="838298"/>
                </a:lnTo>
                <a:lnTo>
                  <a:pt x="0" y="0"/>
                </a:lnTo>
                <a:close/>
              </a:path>
            </a:pathLst>
          </a:custGeom>
          <a:blipFill>
            <a:blip r:embed="rId7"/>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370395" y="2227609"/>
            <a:ext cx="17756760" cy="6329807"/>
          </a:xfrm>
          <a:prstGeom prst="rect">
            <a:avLst/>
          </a:prstGeom>
        </p:spPr>
        <p:txBody>
          <a:bodyPr lIns="0" tIns="0" rIns="0" bIns="0" rtlCol="0" anchor="t">
            <a:spAutoFit/>
          </a:bodyPr>
          <a:lstStyle/>
          <a:p>
            <a:pPr algn="l">
              <a:lnSpc>
                <a:spcPts val="4114"/>
              </a:lnSpc>
            </a:pPr>
            <a:r>
              <a:rPr lang="en-US" sz="3400">
                <a:solidFill>
                  <a:srgbClr val="30281A"/>
                </a:solidFill>
                <a:latin typeface="Katibeh"/>
                <a:ea typeface="Katibeh"/>
                <a:cs typeface="Katibeh"/>
                <a:sym typeface="Katibeh"/>
              </a:rPr>
              <a:t>1. Challenges</a:t>
            </a:r>
          </a:p>
          <a:p>
            <a:pPr marL="734064" lvl="1" indent="-367032" algn="l">
              <a:lnSpc>
                <a:spcPts val="4114"/>
              </a:lnSpc>
              <a:buFont typeface="Arial"/>
              <a:buChar char="•"/>
            </a:pPr>
            <a:r>
              <a:rPr lang="en-US" sz="3400">
                <a:solidFill>
                  <a:srgbClr val="30281A"/>
                </a:solidFill>
                <a:latin typeface="Katibeh"/>
                <a:ea typeface="Katibeh"/>
                <a:cs typeface="Katibeh"/>
                <a:sym typeface="Katibeh"/>
              </a:rPr>
              <a:t>Computational Complexity: AI models require vast computational resources, limiting scalability.</a:t>
            </a:r>
          </a:p>
          <a:p>
            <a:pPr marL="734064" lvl="1" indent="-367032" algn="l">
              <a:lnSpc>
                <a:spcPts val="4114"/>
              </a:lnSpc>
              <a:buFont typeface="Arial"/>
              <a:buChar char="•"/>
            </a:pPr>
            <a:r>
              <a:rPr lang="en-US" sz="3400">
                <a:solidFill>
                  <a:srgbClr val="30281A"/>
                </a:solidFill>
                <a:latin typeface="Katibeh"/>
                <a:ea typeface="Katibeh"/>
                <a:cs typeface="Katibeh"/>
                <a:sym typeface="Katibeh"/>
              </a:rPr>
              <a:t>Data Privacy &amp; Security: Protecting personal data used by AI systems is crucial.</a:t>
            </a:r>
          </a:p>
          <a:p>
            <a:pPr marL="734064" lvl="1" indent="-367032" algn="l">
              <a:lnSpc>
                <a:spcPts val="4114"/>
              </a:lnSpc>
              <a:buFont typeface="Arial"/>
              <a:buChar char="•"/>
            </a:pPr>
            <a:r>
              <a:rPr lang="en-US" sz="3400">
                <a:solidFill>
                  <a:srgbClr val="30281A"/>
                </a:solidFill>
                <a:latin typeface="Katibeh"/>
                <a:ea typeface="Katibeh"/>
                <a:cs typeface="Katibeh"/>
                <a:sym typeface="Katibeh"/>
              </a:rPr>
              <a:t>Ethical Concerns:</a:t>
            </a:r>
          </a:p>
          <a:p>
            <a:pPr marL="1468129" lvl="2" indent="-489376" algn="l">
              <a:lnSpc>
                <a:spcPts val="4114"/>
              </a:lnSpc>
              <a:buFont typeface="Arial"/>
              <a:buChar char="⚬"/>
            </a:pPr>
            <a:r>
              <a:rPr lang="en-US" sz="3400">
                <a:solidFill>
                  <a:srgbClr val="30281A"/>
                </a:solidFill>
                <a:latin typeface="Katibeh"/>
                <a:ea typeface="Katibeh"/>
                <a:cs typeface="Katibeh"/>
                <a:sym typeface="Katibeh"/>
              </a:rPr>
              <a:t>Bias: AI can perpetuate societal biases if trained on biased data.</a:t>
            </a:r>
          </a:p>
          <a:p>
            <a:pPr marL="1468129" lvl="2" indent="-489376" algn="l">
              <a:lnSpc>
                <a:spcPts val="4114"/>
              </a:lnSpc>
              <a:buFont typeface="Arial"/>
              <a:buChar char="⚬"/>
            </a:pPr>
            <a:r>
              <a:rPr lang="en-US" sz="3400">
                <a:solidFill>
                  <a:srgbClr val="30281A"/>
                </a:solidFill>
                <a:latin typeface="Katibeh"/>
                <a:ea typeface="Katibeh"/>
                <a:cs typeface="Katibeh"/>
                <a:sym typeface="Katibeh"/>
              </a:rPr>
              <a:t>Transparency: Many AI models operate as "black boxes," making decision processes unclear.</a:t>
            </a:r>
          </a:p>
          <a:p>
            <a:pPr marL="1468129" lvl="2" indent="-489376" algn="l">
              <a:lnSpc>
                <a:spcPts val="4114"/>
              </a:lnSpc>
              <a:buFont typeface="Arial"/>
              <a:buChar char="⚬"/>
            </a:pPr>
            <a:r>
              <a:rPr lang="en-US" sz="3400">
                <a:solidFill>
                  <a:srgbClr val="30281A"/>
                </a:solidFill>
                <a:latin typeface="Katibeh"/>
                <a:ea typeface="Katibeh"/>
                <a:cs typeface="Katibeh"/>
                <a:sym typeface="Katibeh"/>
              </a:rPr>
              <a:t>Societal Impact: AI may disrupt jobs and industries, raising concerns about fairness.</a:t>
            </a:r>
          </a:p>
          <a:p>
            <a:pPr marL="734064" lvl="1" indent="-367032" algn="l">
              <a:lnSpc>
                <a:spcPts val="4114"/>
              </a:lnSpc>
              <a:buFont typeface="Arial"/>
              <a:buChar char="•"/>
            </a:pPr>
            <a:r>
              <a:rPr lang="en-US" sz="3400">
                <a:solidFill>
                  <a:srgbClr val="30281A"/>
                </a:solidFill>
                <a:latin typeface="Katibeh"/>
                <a:ea typeface="Katibeh"/>
                <a:cs typeface="Katibeh"/>
                <a:sym typeface="Katibeh"/>
              </a:rPr>
              <a:t>Generalization: AI struggles to apply knowledge across different tasks and environments.</a:t>
            </a:r>
          </a:p>
          <a:p>
            <a:pPr algn="l">
              <a:lnSpc>
                <a:spcPts val="4114"/>
              </a:lnSpc>
            </a:pPr>
            <a:r>
              <a:rPr lang="en-US" sz="3400">
                <a:solidFill>
                  <a:srgbClr val="30281A"/>
                </a:solidFill>
                <a:latin typeface="Katibeh"/>
                <a:ea typeface="Katibeh"/>
                <a:cs typeface="Katibeh"/>
                <a:sym typeface="Katibeh"/>
              </a:rPr>
              <a:t>2. Future Goals</a:t>
            </a:r>
          </a:p>
          <a:p>
            <a:pPr marL="734064" lvl="1" indent="-367032" algn="l">
              <a:lnSpc>
                <a:spcPts val="4114"/>
              </a:lnSpc>
              <a:buFont typeface="Arial"/>
              <a:buChar char="•"/>
            </a:pPr>
            <a:r>
              <a:rPr lang="en-US" sz="3400">
                <a:solidFill>
                  <a:srgbClr val="30281A"/>
                </a:solidFill>
                <a:latin typeface="Katibeh"/>
                <a:ea typeface="Katibeh"/>
                <a:cs typeface="Katibeh"/>
                <a:sym typeface="Katibeh"/>
              </a:rPr>
              <a:t>Human-Level AI: Developing machines that think, learn, and create like humans.</a:t>
            </a:r>
          </a:p>
          <a:p>
            <a:pPr marL="734064" lvl="1" indent="-367032" algn="l">
              <a:lnSpc>
                <a:spcPts val="4114"/>
              </a:lnSpc>
              <a:buFont typeface="Arial"/>
              <a:buChar char="•"/>
            </a:pPr>
            <a:r>
              <a:rPr lang="en-US" sz="3400">
                <a:solidFill>
                  <a:srgbClr val="30281A"/>
                </a:solidFill>
                <a:latin typeface="Katibeh"/>
                <a:ea typeface="Katibeh"/>
                <a:cs typeface="Katibeh"/>
                <a:sym typeface="Katibeh"/>
              </a:rPr>
              <a:t>Expanding Applications: AI’s potential in healthcare, environment, and creativity will continue to grow.</a:t>
            </a:r>
          </a:p>
          <a:p>
            <a:pPr algn="l">
              <a:lnSpc>
                <a:spcPts val="4114"/>
              </a:lnSpc>
            </a:pPr>
            <a:endParaRPr lang="en-US" sz="3400">
              <a:solidFill>
                <a:srgbClr val="30281A"/>
              </a:solidFill>
              <a:latin typeface="Katibeh"/>
              <a:ea typeface="Katibeh"/>
              <a:cs typeface="Katibeh"/>
              <a:sym typeface="Katibeh"/>
            </a:endParaRPr>
          </a:p>
        </p:txBody>
      </p:sp>
      <p:sp>
        <p:nvSpPr>
          <p:cNvPr id="4" name="Freeform 4"/>
          <p:cNvSpPr/>
          <p:nvPr/>
        </p:nvSpPr>
        <p:spPr>
          <a:xfrm>
            <a:off x="14444748" y="4605216"/>
            <a:ext cx="4212734" cy="5958009"/>
          </a:xfrm>
          <a:custGeom>
            <a:avLst/>
            <a:gdLst/>
            <a:ahLst/>
            <a:cxnLst/>
            <a:rect l="l" t="t" r="r" b="b"/>
            <a:pathLst>
              <a:path w="4212734" h="5958009">
                <a:moveTo>
                  <a:pt x="0" y="0"/>
                </a:moveTo>
                <a:lnTo>
                  <a:pt x="4212734" y="0"/>
                </a:lnTo>
                <a:lnTo>
                  <a:pt x="4212734" y="5958009"/>
                </a:lnTo>
                <a:lnTo>
                  <a:pt x="0" y="5958009"/>
                </a:lnTo>
                <a:lnTo>
                  <a:pt x="0" y="0"/>
                </a:lnTo>
                <a:close/>
              </a:path>
            </a:pathLst>
          </a:custGeom>
          <a:blipFill>
            <a:blip r:embed="rId4"/>
            <a:stretch>
              <a:fillRect/>
            </a:stretch>
          </a:blipFill>
        </p:spPr>
      </p:sp>
      <p:sp>
        <p:nvSpPr>
          <p:cNvPr id="5" name="Freeform 5"/>
          <p:cNvSpPr/>
          <p:nvPr/>
        </p:nvSpPr>
        <p:spPr>
          <a:xfrm rot="-687776">
            <a:off x="14222808" y="3193460"/>
            <a:ext cx="1696124" cy="4264756"/>
          </a:xfrm>
          <a:custGeom>
            <a:avLst/>
            <a:gdLst/>
            <a:ahLst/>
            <a:cxnLst/>
            <a:rect l="l" t="t" r="r" b="b"/>
            <a:pathLst>
              <a:path w="1696124" h="4264756">
                <a:moveTo>
                  <a:pt x="0" y="0"/>
                </a:moveTo>
                <a:lnTo>
                  <a:pt x="1696124" y="0"/>
                </a:lnTo>
                <a:lnTo>
                  <a:pt x="1696124" y="4264755"/>
                </a:lnTo>
                <a:lnTo>
                  <a:pt x="0" y="4264755"/>
                </a:lnTo>
                <a:lnTo>
                  <a:pt x="0" y="0"/>
                </a:lnTo>
                <a:close/>
              </a:path>
            </a:pathLst>
          </a:custGeom>
          <a:blipFill>
            <a:blip r:embed="rId5"/>
            <a:stretch>
              <a:fillRect/>
            </a:stretch>
          </a:blipFill>
        </p:spPr>
      </p:sp>
      <p:sp>
        <p:nvSpPr>
          <p:cNvPr id="6" name="Freeform 6"/>
          <p:cNvSpPr/>
          <p:nvPr/>
        </p:nvSpPr>
        <p:spPr>
          <a:xfrm flipH="1">
            <a:off x="14114157" y="3642216"/>
            <a:ext cx="2315808" cy="3757903"/>
          </a:xfrm>
          <a:custGeom>
            <a:avLst/>
            <a:gdLst/>
            <a:ahLst/>
            <a:cxnLst/>
            <a:rect l="l" t="t" r="r" b="b"/>
            <a:pathLst>
              <a:path w="2315808" h="3757903">
                <a:moveTo>
                  <a:pt x="2315807" y="0"/>
                </a:moveTo>
                <a:lnTo>
                  <a:pt x="0" y="0"/>
                </a:lnTo>
                <a:lnTo>
                  <a:pt x="0" y="3757903"/>
                </a:lnTo>
                <a:lnTo>
                  <a:pt x="2315807" y="3757903"/>
                </a:lnTo>
                <a:lnTo>
                  <a:pt x="2315807" y="0"/>
                </a:lnTo>
                <a:close/>
              </a:path>
            </a:pathLst>
          </a:custGeom>
          <a:blipFill>
            <a:blip r:embed="rId6"/>
            <a:stretch>
              <a:fillRect/>
            </a:stretch>
          </a:blipFill>
        </p:spPr>
      </p:sp>
      <p:sp>
        <p:nvSpPr>
          <p:cNvPr id="7" name="Freeform 7"/>
          <p:cNvSpPr/>
          <p:nvPr/>
        </p:nvSpPr>
        <p:spPr>
          <a:xfrm rot="-94534">
            <a:off x="14781575" y="5973061"/>
            <a:ext cx="1631206" cy="1272340"/>
          </a:xfrm>
          <a:custGeom>
            <a:avLst/>
            <a:gdLst/>
            <a:ahLst/>
            <a:cxnLst/>
            <a:rect l="l" t="t" r="r" b="b"/>
            <a:pathLst>
              <a:path w="1631206" h="1272340">
                <a:moveTo>
                  <a:pt x="0" y="0"/>
                </a:moveTo>
                <a:lnTo>
                  <a:pt x="1631206" y="0"/>
                </a:lnTo>
                <a:lnTo>
                  <a:pt x="1631206" y="1272340"/>
                </a:lnTo>
                <a:lnTo>
                  <a:pt x="0" y="127234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TextBox 8"/>
          <p:cNvSpPr txBox="1"/>
          <p:nvPr/>
        </p:nvSpPr>
        <p:spPr>
          <a:xfrm>
            <a:off x="1131630" y="-161925"/>
            <a:ext cx="15998697" cy="1410959"/>
          </a:xfrm>
          <a:prstGeom prst="rect">
            <a:avLst/>
          </a:prstGeom>
        </p:spPr>
        <p:txBody>
          <a:bodyPr lIns="0" tIns="0" rIns="0" bIns="0" rtlCol="0" anchor="t">
            <a:spAutoFit/>
          </a:bodyPr>
          <a:lstStyle/>
          <a:p>
            <a:pPr algn="ctr">
              <a:lnSpc>
                <a:spcPts val="11480"/>
              </a:lnSpc>
            </a:pPr>
            <a:r>
              <a:rPr lang="en-US" sz="8200">
                <a:solidFill>
                  <a:srgbClr val="BF0000"/>
                </a:solidFill>
                <a:latin typeface="Marcellus"/>
                <a:ea typeface="Marcellus"/>
                <a:cs typeface="Marcellus"/>
                <a:sym typeface="Marcellus"/>
              </a:rPr>
              <a:t>Challenges and Future Directions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030876"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l="-143856" b="-157427"/>
            </a:stretch>
          </a:blipFill>
        </p:spPr>
      </p:sp>
      <p:sp>
        <p:nvSpPr>
          <p:cNvPr id="4" name="Freeform 4"/>
          <p:cNvSpPr/>
          <p:nvPr/>
        </p:nvSpPr>
        <p:spPr>
          <a:xfrm>
            <a:off x="385752"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r="-143856" b="-157427"/>
            </a:stretch>
          </a:blipFill>
        </p:spPr>
      </p:sp>
      <p:sp>
        <p:nvSpPr>
          <p:cNvPr id="5" name="Freeform 5"/>
          <p:cNvSpPr/>
          <p:nvPr/>
        </p:nvSpPr>
        <p:spPr>
          <a:xfrm>
            <a:off x="15030876" y="6778603"/>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l="-143856" t="-157427"/>
            </a:stretch>
          </a:blipFill>
        </p:spPr>
      </p:sp>
      <p:sp>
        <p:nvSpPr>
          <p:cNvPr id="6" name="Freeform 6"/>
          <p:cNvSpPr/>
          <p:nvPr/>
        </p:nvSpPr>
        <p:spPr>
          <a:xfrm>
            <a:off x="385752" y="6778603"/>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t="-157427" r="-143856"/>
            </a:stretch>
          </a:blipFill>
        </p:spPr>
      </p:sp>
      <p:sp>
        <p:nvSpPr>
          <p:cNvPr id="7" name="Freeform 7"/>
          <p:cNvSpPr/>
          <p:nvPr/>
        </p:nvSpPr>
        <p:spPr>
          <a:xfrm>
            <a:off x="2077336" y="2691840"/>
            <a:ext cx="14133328" cy="4903319"/>
          </a:xfrm>
          <a:custGeom>
            <a:avLst/>
            <a:gdLst/>
            <a:ahLst/>
            <a:cxnLst/>
            <a:rect l="l" t="t" r="r" b="b"/>
            <a:pathLst>
              <a:path w="14133328" h="4903319">
                <a:moveTo>
                  <a:pt x="0" y="0"/>
                </a:moveTo>
                <a:lnTo>
                  <a:pt x="14133328" y="0"/>
                </a:lnTo>
                <a:lnTo>
                  <a:pt x="14133328" y="4903320"/>
                </a:lnTo>
                <a:lnTo>
                  <a:pt x="0" y="4903320"/>
                </a:lnTo>
                <a:lnTo>
                  <a:pt x="0" y="0"/>
                </a:lnTo>
                <a:close/>
              </a:path>
            </a:pathLst>
          </a:custGeom>
          <a:blipFill>
            <a:blip r:embed="rId5"/>
            <a:stretch>
              <a:fillRect/>
            </a:stretch>
          </a:blipFill>
        </p:spPr>
      </p:sp>
      <p:sp>
        <p:nvSpPr>
          <p:cNvPr id="8" name="TextBox 8"/>
          <p:cNvSpPr txBox="1"/>
          <p:nvPr/>
        </p:nvSpPr>
        <p:spPr>
          <a:xfrm>
            <a:off x="3866138" y="3805395"/>
            <a:ext cx="10555724" cy="2149474"/>
          </a:xfrm>
          <a:prstGeom prst="rect">
            <a:avLst/>
          </a:prstGeom>
        </p:spPr>
        <p:txBody>
          <a:bodyPr lIns="0" tIns="0" rIns="0" bIns="0" rtlCol="0" anchor="t">
            <a:spAutoFit/>
          </a:bodyPr>
          <a:lstStyle/>
          <a:p>
            <a:pPr algn="ctr">
              <a:lnSpc>
                <a:spcPts val="17500"/>
              </a:lnSpc>
            </a:pPr>
            <a:r>
              <a:rPr lang="en-US" sz="12500">
                <a:solidFill>
                  <a:srgbClr val="716B5C"/>
                </a:solidFill>
                <a:latin typeface="Marcellus"/>
                <a:ea typeface="Marcellus"/>
                <a:cs typeface="Marcellus"/>
                <a:sym typeface="Marcellus"/>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030876"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l="-143856" b="-157427"/>
            </a:stretch>
          </a:blipFill>
        </p:spPr>
      </p:sp>
      <p:sp>
        <p:nvSpPr>
          <p:cNvPr id="4" name="Freeform 4"/>
          <p:cNvSpPr/>
          <p:nvPr/>
        </p:nvSpPr>
        <p:spPr>
          <a:xfrm>
            <a:off x="385752"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r="-143856" b="-157427"/>
            </a:stretch>
          </a:blipFill>
        </p:spPr>
      </p:sp>
      <p:sp>
        <p:nvSpPr>
          <p:cNvPr id="5" name="Freeform 5"/>
          <p:cNvSpPr/>
          <p:nvPr/>
        </p:nvSpPr>
        <p:spPr>
          <a:xfrm>
            <a:off x="385752" y="6778603"/>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t="-157427" r="-143856"/>
            </a:stretch>
          </a:blipFill>
        </p:spPr>
      </p:sp>
      <p:sp>
        <p:nvSpPr>
          <p:cNvPr id="6" name="TextBox 6"/>
          <p:cNvSpPr txBox="1"/>
          <p:nvPr/>
        </p:nvSpPr>
        <p:spPr>
          <a:xfrm>
            <a:off x="938475" y="1767092"/>
            <a:ext cx="14365852" cy="6539575"/>
          </a:xfrm>
          <a:prstGeom prst="rect">
            <a:avLst/>
          </a:prstGeom>
        </p:spPr>
        <p:txBody>
          <a:bodyPr lIns="0" tIns="0" rIns="0" bIns="0" rtlCol="0" anchor="t">
            <a:spAutoFit/>
          </a:bodyPr>
          <a:lstStyle/>
          <a:p>
            <a:pPr algn="l">
              <a:lnSpc>
                <a:spcPts val="3906"/>
              </a:lnSpc>
            </a:pPr>
            <a:r>
              <a:rPr lang="en-US" sz="3228">
                <a:solidFill>
                  <a:srgbClr val="30281A"/>
                </a:solidFill>
                <a:latin typeface="Katibeh"/>
                <a:ea typeface="Katibeh"/>
                <a:cs typeface="Katibeh"/>
                <a:sym typeface="Katibeh"/>
              </a:rPr>
              <a:t>Roots of AI:</a:t>
            </a:r>
          </a:p>
          <a:p>
            <a:pPr algn="l">
              <a:lnSpc>
                <a:spcPts val="3906"/>
              </a:lnSpc>
            </a:pPr>
            <a:r>
              <a:rPr lang="en-US" sz="3228">
                <a:solidFill>
                  <a:srgbClr val="30281A"/>
                </a:solidFill>
                <a:latin typeface="Katibeh"/>
                <a:ea typeface="Katibeh"/>
                <a:cs typeface="Katibeh"/>
                <a:sym typeface="Katibeh"/>
              </a:rPr>
              <a:t>The idea of Artificial Intelligence (AI) and creating machines that think or behave intelligently dates back centuries. While many contributed to this concept, Alan Turing is often considered the first to formalize AI in a modern sense.</a:t>
            </a:r>
          </a:p>
          <a:p>
            <a:pPr algn="l">
              <a:lnSpc>
                <a:spcPts val="3906"/>
              </a:lnSpc>
            </a:pPr>
            <a:endParaRPr lang="en-US" sz="3228">
              <a:solidFill>
                <a:srgbClr val="30281A"/>
              </a:solidFill>
              <a:latin typeface="Katibeh"/>
              <a:ea typeface="Katibeh"/>
              <a:cs typeface="Katibeh"/>
              <a:sym typeface="Katibeh"/>
            </a:endParaRPr>
          </a:p>
          <a:p>
            <a:pPr algn="l">
              <a:lnSpc>
                <a:spcPts val="3906"/>
              </a:lnSpc>
            </a:pPr>
            <a:r>
              <a:rPr lang="en-US" sz="3228">
                <a:solidFill>
                  <a:srgbClr val="30281A"/>
                </a:solidFill>
                <a:latin typeface="Katibeh"/>
                <a:ea typeface="Katibeh"/>
                <a:cs typeface="Katibeh"/>
                <a:sym typeface="Katibeh"/>
              </a:rPr>
              <a:t>Ancient Philosophers</a:t>
            </a:r>
          </a:p>
          <a:p>
            <a:pPr marL="697024" lvl="1" indent="-348512" algn="l">
              <a:lnSpc>
                <a:spcPts val="3906"/>
              </a:lnSpc>
              <a:buFont typeface="Arial"/>
              <a:buChar char="•"/>
            </a:pPr>
            <a:r>
              <a:rPr lang="en-US" sz="3228">
                <a:solidFill>
                  <a:srgbClr val="30281A"/>
                </a:solidFill>
                <a:latin typeface="Katibeh"/>
                <a:ea typeface="Katibeh"/>
                <a:cs typeface="Katibeh"/>
                <a:sym typeface="Katibeh"/>
              </a:rPr>
              <a:t>Aristotle (384–322 BCE): Pioneered formal logic, essential for AI’s reasoning systems. His work on syllogisms influenced symbolic reasoning and knowledge representation in AI.</a:t>
            </a:r>
          </a:p>
          <a:p>
            <a:pPr marL="697024" lvl="1" indent="-348512" algn="l">
              <a:lnSpc>
                <a:spcPts val="3906"/>
              </a:lnSpc>
              <a:buFont typeface="Arial"/>
              <a:buChar char="•"/>
            </a:pPr>
            <a:r>
              <a:rPr lang="en-US" sz="3228">
                <a:solidFill>
                  <a:srgbClr val="30281A"/>
                </a:solidFill>
                <a:latin typeface="Katibeh"/>
                <a:ea typeface="Katibeh"/>
                <a:cs typeface="Katibeh"/>
                <a:sym typeface="Katibeh"/>
              </a:rPr>
              <a:t>René Descartes (1596–1650): Proposed that machines could imitate human thought, laying the groundwork for mechanistic views of thought in AI.</a:t>
            </a:r>
          </a:p>
          <a:p>
            <a:pPr marL="697024" lvl="1" indent="-348512" algn="l">
              <a:lnSpc>
                <a:spcPts val="3906"/>
              </a:lnSpc>
              <a:buFont typeface="Arial"/>
              <a:buChar char="•"/>
            </a:pPr>
            <a:r>
              <a:rPr lang="en-US" sz="3228">
                <a:solidFill>
                  <a:srgbClr val="30281A"/>
                </a:solidFill>
                <a:latin typeface="Katibeh"/>
                <a:ea typeface="Katibeh"/>
                <a:cs typeface="Katibeh"/>
                <a:sym typeface="Katibeh"/>
              </a:rPr>
              <a:t>Charles Babbage (1791–1871) Known as the “Father of the Computer”, Babbage designed the Analytical Engine, a mechanical computer capable of performing any calculation algorithmically. His ideas were crucial to the development of modern computing and AI.</a:t>
            </a:r>
          </a:p>
        </p:txBody>
      </p:sp>
      <p:sp>
        <p:nvSpPr>
          <p:cNvPr id="7" name="Freeform 7"/>
          <p:cNvSpPr/>
          <p:nvPr/>
        </p:nvSpPr>
        <p:spPr>
          <a:xfrm>
            <a:off x="14168831" y="5033848"/>
            <a:ext cx="4119169" cy="5253152"/>
          </a:xfrm>
          <a:custGeom>
            <a:avLst/>
            <a:gdLst/>
            <a:ahLst/>
            <a:cxnLst/>
            <a:rect l="l" t="t" r="r" b="b"/>
            <a:pathLst>
              <a:path w="4119169" h="5253152">
                <a:moveTo>
                  <a:pt x="0" y="0"/>
                </a:moveTo>
                <a:lnTo>
                  <a:pt x="4119169" y="0"/>
                </a:lnTo>
                <a:lnTo>
                  <a:pt x="4119169" y="5253152"/>
                </a:lnTo>
                <a:lnTo>
                  <a:pt x="0" y="5253152"/>
                </a:lnTo>
                <a:lnTo>
                  <a:pt x="0" y="0"/>
                </a:lnTo>
                <a:close/>
              </a:path>
            </a:pathLst>
          </a:custGeom>
          <a:blipFill>
            <a:blip r:embed="rId5"/>
            <a:stretch>
              <a:fillRect/>
            </a:stretch>
          </a:blipFill>
        </p:spPr>
      </p:sp>
      <p:sp>
        <p:nvSpPr>
          <p:cNvPr id="8" name="TextBox 8"/>
          <p:cNvSpPr txBox="1"/>
          <p:nvPr/>
        </p:nvSpPr>
        <p:spPr>
          <a:xfrm>
            <a:off x="3149957" y="79375"/>
            <a:ext cx="11415140" cy="1708151"/>
          </a:xfrm>
          <a:prstGeom prst="rect">
            <a:avLst/>
          </a:prstGeom>
        </p:spPr>
        <p:txBody>
          <a:bodyPr lIns="0" tIns="0" rIns="0" bIns="0" rtlCol="0" anchor="t">
            <a:spAutoFit/>
          </a:bodyPr>
          <a:lstStyle/>
          <a:p>
            <a:pPr algn="ctr">
              <a:lnSpc>
                <a:spcPts val="13999"/>
              </a:lnSpc>
            </a:pPr>
            <a:r>
              <a:rPr lang="en-US" sz="9999">
                <a:solidFill>
                  <a:srgbClr val="BF0000"/>
                </a:solidFill>
                <a:latin typeface="Marcellus"/>
                <a:ea typeface="Marcellus"/>
                <a:cs typeface="Marcellus"/>
                <a:sym typeface="Marcellus"/>
              </a:rPr>
              <a:t>Early Pioneers of AI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030876"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l="-143856" b="-157427"/>
            </a:stretch>
          </a:blipFill>
        </p:spPr>
      </p:sp>
      <p:sp>
        <p:nvSpPr>
          <p:cNvPr id="4" name="Freeform 4"/>
          <p:cNvSpPr/>
          <p:nvPr/>
        </p:nvSpPr>
        <p:spPr>
          <a:xfrm>
            <a:off x="385752"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r="-143856" b="-157427"/>
            </a:stretch>
          </a:blipFill>
        </p:spPr>
      </p:sp>
      <p:sp>
        <p:nvSpPr>
          <p:cNvPr id="5" name="Freeform 5"/>
          <p:cNvSpPr/>
          <p:nvPr/>
        </p:nvSpPr>
        <p:spPr>
          <a:xfrm>
            <a:off x="385752" y="6778603"/>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t="-157427" r="-143856"/>
            </a:stretch>
          </a:blipFill>
        </p:spPr>
      </p:sp>
      <p:sp>
        <p:nvSpPr>
          <p:cNvPr id="6" name="TextBox 6"/>
          <p:cNvSpPr txBox="1"/>
          <p:nvPr/>
        </p:nvSpPr>
        <p:spPr>
          <a:xfrm>
            <a:off x="777532" y="1786142"/>
            <a:ext cx="12973383" cy="6547358"/>
          </a:xfrm>
          <a:prstGeom prst="rect">
            <a:avLst/>
          </a:prstGeom>
        </p:spPr>
        <p:txBody>
          <a:bodyPr lIns="0" tIns="0" rIns="0" bIns="0" rtlCol="0" anchor="t">
            <a:spAutoFit/>
          </a:bodyPr>
          <a:lstStyle/>
          <a:p>
            <a:pPr marL="697024" lvl="1" indent="-348512" algn="l">
              <a:lnSpc>
                <a:spcPts val="3906"/>
              </a:lnSpc>
              <a:buFont typeface="Arial"/>
              <a:buChar char="•"/>
            </a:pPr>
            <a:r>
              <a:rPr lang="en-US" sz="3228" dirty="0">
                <a:solidFill>
                  <a:srgbClr val="30281A"/>
                </a:solidFill>
                <a:latin typeface="Katibeh"/>
                <a:ea typeface="Katibeh"/>
                <a:cs typeface="Katibeh"/>
                <a:sym typeface="Katibeh"/>
              </a:rPr>
              <a:t>Ada Lovelace (1815–1852)</a:t>
            </a:r>
          </a:p>
          <a:p>
            <a:pPr marL="697024" lvl="1" indent="-348512" algn="l">
              <a:lnSpc>
                <a:spcPts val="3906"/>
              </a:lnSpc>
              <a:buFont typeface="Arial"/>
              <a:buChar char="•"/>
            </a:pPr>
            <a:r>
              <a:rPr lang="en-US" sz="3228" dirty="0">
                <a:solidFill>
                  <a:srgbClr val="30281A"/>
                </a:solidFill>
                <a:latin typeface="Katibeh"/>
                <a:ea typeface="Katibeh"/>
                <a:cs typeface="Katibeh"/>
                <a:sym typeface="Katibeh"/>
              </a:rPr>
              <a:t>Often called the first computer programmer, Lovelace recognized that Babbage’s machine could perform more than just arithmetic. She speculated that it could one day "think" like a human, laying the conceptual foundation for AI.</a:t>
            </a:r>
          </a:p>
          <a:p>
            <a:pPr marL="697024" lvl="1" indent="-348512" algn="l">
              <a:lnSpc>
                <a:spcPts val="3906"/>
              </a:lnSpc>
              <a:buFont typeface="Arial"/>
              <a:buChar char="•"/>
            </a:pPr>
            <a:r>
              <a:rPr lang="en-US" sz="3228" dirty="0">
                <a:solidFill>
                  <a:srgbClr val="30281A"/>
                </a:solidFill>
                <a:latin typeface="Katibeh"/>
                <a:ea typeface="Katibeh"/>
                <a:cs typeface="Katibeh"/>
                <a:sym typeface="Katibeh"/>
              </a:rPr>
              <a:t>Alan Turing (1912–1954)</a:t>
            </a:r>
          </a:p>
          <a:p>
            <a:pPr marL="697024" lvl="1" indent="-348512" algn="l">
              <a:lnSpc>
                <a:spcPts val="3906"/>
              </a:lnSpc>
              <a:buFont typeface="Arial"/>
              <a:buChar char="•"/>
            </a:pPr>
            <a:r>
              <a:rPr lang="en-US" sz="3228" dirty="0">
                <a:solidFill>
                  <a:srgbClr val="30281A"/>
                </a:solidFill>
                <a:latin typeface="Katibeh"/>
                <a:ea typeface="Katibeh"/>
                <a:cs typeface="Katibeh"/>
                <a:sym typeface="Katibeh"/>
              </a:rPr>
              <a:t>Turing Machine (1936): Turing formalized AI with the creation of the Turing Machine, a model for computation.</a:t>
            </a:r>
          </a:p>
          <a:p>
            <a:pPr marL="697024" lvl="1" indent="-348512" algn="l">
              <a:lnSpc>
                <a:spcPts val="3906"/>
              </a:lnSpc>
              <a:buFont typeface="Arial"/>
              <a:buChar char="•"/>
            </a:pPr>
            <a:r>
              <a:rPr lang="en-US" sz="3228" dirty="0">
                <a:solidFill>
                  <a:srgbClr val="30281A"/>
                </a:solidFill>
                <a:latin typeface="Katibeh"/>
                <a:ea typeface="Katibeh"/>
                <a:cs typeface="Katibeh"/>
                <a:sym typeface="Katibeh"/>
              </a:rPr>
              <a:t>Turing Test (1950): Proposed as a measure of machine intelligence, suggesting a machine could be considered intelligent if it could engage in a conversation indistinguishable from that of a human.</a:t>
            </a:r>
          </a:p>
          <a:p>
            <a:pPr marL="697024" lvl="1" indent="-348512" algn="l">
              <a:lnSpc>
                <a:spcPts val="3906"/>
              </a:lnSpc>
              <a:buFont typeface="Arial"/>
              <a:buChar char="•"/>
            </a:pPr>
            <a:r>
              <a:rPr lang="en-US" sz="3228" dirty="0">
                <a:solidFill>
                  <a:srgbClr val="30281A"/>
                </a:solidFill>
                <a:latin typeface="Katibeh"/>
                <a:ea typeface="Katibeh"/>
                <a:cs typeface="Katibeh"/>
                <a:sym typeface="Katibeh"/>
              </a:rPr>
              <a:t>Turing’s Vision: He was the first to propose that machines could simulate all aspects of human intelligence, leading to the birth of modern AI and machine learning.</a:t>
            </a:r>
          </a:p>
          <a:p>
            <a:pPr algn="l">
              <a:lnSpc>
                <a:spcPts val="3906"/>
              </a:lnSpc>
            </a:pPr>
            <a:endParaRPr lang="en-US" sz="3228" dirty="0">
              <a:solidFill>
                <a:srgbClr val="30281A"/>
              </a:solidFill>
              <a:latin typeface="Katibeh"/>
              <a:ea typeface="Katibeh"/>
              <a:cs typeface="Katibeh"/>
              <a:sym typeface="Katibeh"/>
            </a:endParaRPr>
          </a:p>
        </p:txBody>
      </p:sp>
      <p:sp>
        <p:nvSpPr>
          <p:cNvPr id="7" name="Freeform 7"/>
          <p:cNvSpPr/>
          <p:nvPr/>
        </p:nvSpPr>
        <p:spPr>
          <a:xfrm>
            <a:off x="11563064" y="5156501"/>
            <a:ext cx="8474528" cy="5517342"/>
          </a:xfrm>
          <a:custGeom>
            <a:avLst/>
            <a:gdLst/>
            <a:ahLst/>
            <a:cxnLst/>
            <a:rect l="l" t="t" r="r" b="b"/>
            <a:pathLst>
              <a:path w="8474528" h="5517342">
                <a:moveTo>
                  <a:pt x="0" y="0"/>
                </a:moveTo>
                <a:lnTo>
                  <a:pt x="8474528" y="0"/>
                </a:lnTo>
                <a:lnTo>
                  <a:pt x="8474528" y="5517343"/>
                </a:lnTo>
                <a:lnTo>
                  <a:pt x="0" y="5517343"/>
                </a:lnTo>
                <a:lnTo>
                  <a:pt x="0" y="0"/>
                </a:lnTo>
                <a:close/>
              </a:path>
            </a:pathLst>
          </a:custGeom>
          <a:blipFill>
            <a:blip r:embed="rId5"/>
            <a:stretch>
              <a:fillRect/>
            </a:stretch>
          </a:blipFill>
        </p:spPr>
      </p:sp>
      <p:sp>
        <p:nvSpPr>
          <p:cNvPr id="8" name="Freeform 8"/>
          <p:cNvSpPr/>
          <p:nvPr/>
        </p:nvSpPr>
        <p:spPr>
          <a:xfrm>
            <a:off x="9842662" y="7671040"/>
            <a:ext cx="4203314" cy="2615960"/>
          </a:xfrm>
          <a:custGeom>
            <a:avLst/>
            <a:gdLst/>
            <a:ahLst/>
            <a:cxnLst/>
            <a:rect l="l" t="t" r="r" b="b"/>
            <a:pathLst>
              <a:path w="4203314" h="2615960">
                <a:moveTo>
                  <a:pt x="0" y="0"/>
                </a:moveTo>
                <a:lnTo>
                  <a:pt x="4203314" y="0"/>
                </a:lnTo>
                <a:lnTo>
                  <a:pt x="4203314" y="2615960"/>
                </a:lnTo>
                <a:lnTo>
                  <a:pt x="0" y="261596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3149957" y="79375"/>
            <a:ext cx="11415140" cy="1708151"/>
          </a:xfrm>
          <a:prstGeom prst="rect">
            <a:avLst/>
          </a:prstGeom>
        </p:spPr>
        <p:txBody>
          <a:bodyPr lIns="0" tIns="0" rIns="0" bIns="0" rtlCol="0" anchor="t">
            <a:spAutoFit/>
          </a:bodyPr>
          <a:lstStyle/>
          <a:p>
            <a:pPr algn="ctr">
              <a:lnSpc>
                <a:spcPts val="13999"/>
              </a:lnSpc>
            </a:pPr>
            <a:r>
              <a:rPr lang="en-US" sz="9999" dirty="0">
                <a:solidFill>
                  <a:srgbClr val="BF0000"/>
                </a:solidFill>
                <a:latin typeface="Marcellus"/>
                <a:ea typeface="Marcellus"/>
                <a:cs typeface="Marcellus"/>
                <a:sym typeface="Marcellus"/>
              </a:rPr>
              <a:t>Early Pioneers of AI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4021" y="-2086709"/>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030876"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l="-143856" b="-157427"/>
            </a:stretch>
          </a:blipFill>
        </p:spPr>
      </p:sp>
      <p:sp>
        <p:nvSpPr>
          <p:cNvPr id="4" name="Freeform 4"/>
          <p:cNvSpPr/>
          <p:nvPr/>
        </p:nvSpPr>
        <p:spPr>
          <a:xfrm>
            <a:off x="385752"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r="-143856" b="-157427"/>
            </a:stretch>
          </a:blipFill>
        </p:spPr>
      </p:sp>
      <p:sp>
        <p:nvSpPr>
          <p:cNvPr id="9" name="TextBox 9"/>
          <p:cNvSpPr txBox="1"/>
          <p:nvPr/>
        </p:nvSpPr>
        <p:spPr>
          <a:xfrm>
            <a:off x="2244781" y="613091"/>
            <a:ext cx="13834064" cy="1015663"/>
          </a:xfrm>
          <a:prstGeom prst="rect">
            <a:avLst/>
          </a:prstGeom>
        </p:spPr>
        <p:txBody>
          <a:bodyPr wrap="square" lIns="0" tIns="0" rIns="0" bIns="0" rtlCol="0" anchor="t">
            <a:spAutoFit/>
          </a:bodyPr>
          <a:lstStyle/>
          <a:p>
            <a:pPr algn="ctr"/>
            <a:r>
              <a:rPr lang="de-DE" sz="6600" dirty="0">
                <a:solidFill>
                  <a:srgbClr val="BF0000"/>
                </a:solidFill>
                <a:latin typeface="Marcellus"/>
                <a:ea typeface="Marcellus"/>
                <a:cs typeface="Marcellus"/>
              </a:rPr>
              <a:t>The Turing </a:t>
            </a:r>
            <a:r>
              <a:rPr lang="de-DE" sz="6600" dirty="0" smtClean="0">
                <a:solidFill>
                  <a:srgbClr val="BF0000"/>
                </a:solidFill>
                <a:latin typeface="Marcellus"/>
                <a:ea typeface="Marcellus"/>
                <a:cs typeface="Marcellus"/>
              </a:rPr>
              <a:t>Test </a:t>
            </a:r>
            <a:r>
              <a:rPr lang="de-DE" sz="6600" dirty="0" err="1">
                <a:solidFill>
                  <a:srgbClr val="BF0000"/>
                </a:solidFill>
                <a:latin typeface="Marcellus"/>
                <a:ea typeface="Marcellus"/>
                <a:cs typeface="Marcellus"/>
              </a:rPr>
              <a:t>and</a:t>
            </a:r>
            <a:r>
              <a:rPr lang="de-DE" sz="6600" dirty="0">
                <a:solidFill>
                  <a:srgbClr val="BF0000"/>
                </a:solidFill>
                <a:latin typeface="Marcellus"/>
                <a:ea typeface="Marcellus"/>
                <a:cs typeface="Marcellus"/>
              </a:rPr>
              <a:t> </a:t>
            </a:r>
            <a:r>
              <a:rPr lang="de-DE" sz="6600" dirty="0">
                <a:solidFill>
                  <a:srgbClr val="BF0000"/>
                </a:solidFill>
                <a:latin typeface="Marcellus"/>
                <a:ea typeface="Marcellus"/>
                <a:cs typeface="Marcellus"/>
              </a:rPr>
              <a:t>Chinese </a:t>
            </a:r>
            <a:r>
              <a:rPr lang="de-DE" sz="6600" dirty="0" err="1">
                <a:solidFill>
                  <a:srgbClr val="BF0000"/>
                </a:solidFill>
                <a:latin typeface="Marcellus"/>
                <a:ea typeface="Marcellus"/>
                <a:cs typeface="Marcellus"/>
              </a:rPr>
              <a:t>Room</a:t>
            </a:r>
            <a:r>
              <a:rPr lang="de-DE" sz="6600" dirty="0">
                <a:solidFill>
                  <a:srgbClr val="BF0000"/>
                </a:solidFill>
                <a:latin typeface="Marcellus"/>
                <a:ea typeface="Marcellus"/>
                <a:cs typeface="Marcellus"/>
              </a:rPr>
              <a:t> </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27561" y="3189906"/>
            <a:ext cx="6296025" cy="4800600"/>
          </a:xfrm>
          <a:prstGeom prst="rect">
            <a:avLst/>
          </a:prstGeom>
        </p:spPr>
      </p:pic>
      <p:sp>
        <p:nvSpPr>
          <p:cNvPr id="7" name="Freeform 7"/>
          <p:cNvSpPr/>
          <p:nvPr/>
        </p:nvSpPr>
        <p:spPr>
          <a:xfrm>
            <a:off x="12725400" y="5829299"/>
            <a:ext cx="7636328" cy="4833553"/>
          </a:xfrm>
          <a:custGeom>
            <a:avLst/>
            <a:gdLst/>
            <a:ahLst/>
            <a:cxnLst/>
            <a:rect l="l" t="t" r="r" b="b"/>
            <a:pathLst>
              <a:path w="8474528" h="5517342">
                <a:moveTo>
                  <a:pt x="0" y="0"/>
                </a:moveTo>
                <a:lnTo>
                  <a:pt x="8474528" y="0"/>
                </a:lnTo>
                <a:lnTo>
                  <a:pt x="8474528" y="5517343"/>
                </a:lnTo>
                <a:lnTo>
                  <a:pt x="0" y="5517343"/>
                </a:lnTo>
                <a:lnTo>
                  <a:pt x="0" y="0"/>
                </a:lnTo>
                <a:close/>
              </a:path>
            </a:pathLst>
          </a:custGeom>
          <a:blipFill>
            <a:blip r:embed="rId6"/>
            <a:stretch>
              <a:fillRect/>
            </a:stretch>
          </a:blipFill>
        </p:spPr>
      </p:sp>
      <p:sp>
        <p:nvSpPr>
          <p:cNvPr id="19" name="Rectangle 8"/>
          <p:cNvSpPr>
            <a:spLocks noChangeArrowheads="1"/>
          </p:cNvSpPr>
          <p:nvPr/>
        </p:nvSpPr>
        <p:spPr bwMode="auto">
          <a:xfrm>
            <a:off x="0" y="0"/>
            <a:ext cx="18288000" cy="17463"/>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6" name="Rectangle 15"/>
          <p:cNvSpPr>
            <a:spLocks noChangeArrowheads="1"/>
          </p:cNvSpPr>
          <p:nvPr/>
        </p:nvSpPr>
        <p:spPr bwMode="auto">
          <a:xfrm>
            <a:off x="869985" y="1628754"/>
            <a:ext cx="15556560" cy="859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ts val="3906"/>
              </a:lnSpc>
            </a:pPr>
            <a:r>
              <a:rPr lang="de-DE" sz="3228" b="1" dirty="0">
                <a:solidFill>
                  <a:srgbClr val="30281A"/>
                </a:solidFill>
                <a:latin typeface="Katibeh"/>
                <a:ea typeface="Katibeh"/>
                <a:cs typeface="Katibeh"/>
              </a:rPr>
              <a:t>The Turing Test</a:t>
            </a:r>
          </a:p>
          <a:p>
            <a:pPr lvl="0">
              <a:lnSpc>
                <a:spcPts val="3906"/>
              </a:lnSpc>
            </a:pPr>
            <a:r>
              <a:rPr lang="de-DE" sz="3228" dirty="0" err="1">
                <a:solidFill>
                  <a:srgbClr val="30281A"/>
                </a:solidFill>
                <a:latin typeface="Katibeh"/>
                <a:ea typeface="Katibeh"/>
                <a:cs typeface="Katibeh"/>
              </a:rPr>
              <a:t>What</a:t>
            </a:r>
            <a:r>
              <a:rPr lang="de-DE" sz="3228" dirty="0">
                <a:solidFill>
                  <a:srgbClr val="30281A"/>
                </a:solidFill>
                <a:latin typeface="Katibeh"/>
                <a:ea typeface="Katibeh"/>
                <a:cs typeface="Katibeh"/>
              </a:rPr>
              <a:t> </a:t>
            </a:r>
            <a:r>
              <a:rPr lang="de-DE" sz="3228" dirty="0" err="1">
                <a:solidFill>
                  <a:srgbClr val="30281A"/>
                </a:solidFill>
                <a:latin typeface="Katibeh"/>
                <a:ea typeface="Katibeh"/>
                <a:cs typeface="Katibeh"/>
              </a:rPr>
              <a:t>Is</a:t>
            </a:r>
            <a:r>
              <a:rPr lang="de-DE" sz="3228" dirty="0">
                <a:solidFill>
                  <a:srgbClr val="30281A"/>
                </a:solidFill>
                <a:latin typeface="Katibeh"/>
                <a:ea typeface="Katibeh"/>
                <a:cs typeface="Katibeh"/>
              </a:rPr>
              <a:t> </a:t>
            </a:r>
            <a:r>
              <a:rPr lang="de-DE" sz="3228" dirty="0" err="1">
                <a:solidFill>
                  <a:srgbClr val="30281A"/>
                </a:solidFill>
                <a:latin typeface="Katibeh"/>
                <a:ea typeface="Katibeh"/>
                <a:cs typeface="Katibeh"/>
              </a:rPr>
              <a:t>It</a:t>
            </a:r>
            <a:r>
              <a:rPr lang="de-DE" sz="3228" dirty="0">
                <a:solidFill>
                  <a:srgbClr val="30281A"/>
                </a:solidFill>
                <a:latin typeface="Katibeh"/>
                <a:ea typeface="Katibeh"/>
                <a:cs typeface="Katibeh"/>
              </a:rPr>
              <a:t>?</a:t>
            </a:r>
          </a:p>
          <a:p>
            <a:pPr lvl="1">
              <a:lnSpc>
                <a:spcPts val="3906"/>
              </a:lnSpc>
            </a:pPr>
            <a:r>
              <a:rPr lang="en-US" sz="3228" dirty="0">
                <a:solidFill>
                  <a:srgbClr val="30281A"/>
                </a:solidFill>
                <a:latin typeface="Katibeh"/>
                <a:ea typeface="Katibeh"/>
                <a:cs typeface="Katibeh"/>
              </a:rPr>
              <a:t>Proposed by Alan Turing (1950) to test if a machine can imitate human conversation indistinguishably.</a:t>
            </a:r>
            <a:endParaRPr lang="de-DE" sz="3228" dirty="0">
              <a:solidFill>
                <a:srgbClr val="30281A"/>
              </a:solidFill>
              <a:latin typeface="Katibeh"/>
              <a:ea typeface="Katibeh"/>
              <a:cs typeface="Katibeh"/>
            </a:endParaRPr>
          </a:p>
          <a:p>
            <a:pPr lvl="0">
              <a:lnSpc>
                <a:spcPts val="3906"/>
              </a:lnSpc>
            </a:pPr>
            <a:r>
              <a:rPr lang="en-US" sz="3228" dirty="0">
                <a:solidFill>
                  <a:srgbClr val="30281A"/>
                </a:solidFill>
                <a:latin typeface="Katibeh"/>
                <a:ea typeface="Katibeh"/>
                <a:cs typeface="Katibeh"/>
              </a:rPr>
              <a:t>Key Idea: Intelligence judged by behavior, not internal processes.</a:t>
            </a:r>
            <a:endParaRPr lang="de-DE" sz="3228" dirty="0">
              <a:solidFill>
                <a:srgbClr val="30281A"/>
              </a:solidFill>
              <a:latin typeface="Katibeh"/>
              <a:ea typeface="Katibeh"/>
              <a:cs typeface="Katibeh"/>
            </a:endParaRPr>
          </a:p>
          <a:p>
            <a:pPr lvl="0">
              <a:lnSpc>
                <a:spcPts val="3906"/>
              </a:lnSpc>
            </a:pPr>
            <a:r>
              <a:rPr lang="de-DE" sz="3228" dirty="0" err="1">
                <a:solidFill>
                  <a:srgbClr val="30281A"/>
                </a:solidFill>
                <a:latin typeface="Katibeh"/>
                <a:ea typeface="Katibeh"/>
                <a:cs typeface="Katibeh"/>
              </a:rPr>
              <a:t>Criticism</a:t>
            </a:r>
            <a:r>
              <a:rPr lang="de-DE" sz="3228" dirty="0">
                <a:solidFill>
                  <a:srgbClr val="30281A"/>
                </a:solidFill>
                <a:latin typeface="Katibeh"/>
                <a:ea typeface="Katibeh"/>
                <a:cs typeface="Katibeh"/>
              </a:rPr>
              <a:t>:</a:t>
            </a:r>
          </a:p>
          <a:p>
            <a:pPr lvl="1">
              <a:lnSpc>
                <a:spcPts val="3906"/>
              </a:lnSpc>
            </a:pPr>
            <a:r>
              <a:rPr lang="en-US" sz="3228" dirty="0">
                <a:solidFill>
                  <a:srgbClr val="30281A"/>
                </a:solidFill>
                <a:latin typeface="Katibeh"/>
                <a:ea typeface="Katibeh"/>
                <a:cs typeface="Katibeh"/>
              </a:rPr>
              <a:t>Focuses on imitation, not understanding or consciousness.</a:t>
            </a:r>
            <a:endParaRPr lang="de-DE" sz="3228" dirty="0">
              <a:solidFill>
                <a:srgbClr val="30281A"/>
              </a:solidFill>
              <a:latin typeface="Katibeh"/>
              <a:ea typeface="Katibeh"/>
              <a:cs typeface="Katibeh"/>
            </a:endParaRPr>
          </a:p>
          <a:p>
            <a:pPr lvl="0">
              <a:lnSpc>
                <a:spcPts val="3906"/>
              </a:lnSpc>
            </a:pPr>
            <a:r>
              <a:rPr lang="en-US" sz="3228" dirty="0">
                <a:solidFill>
                  <a:srgbClr val="30281A"/>
                </a:solidFill>
                <a:latin typeface="Katibeh"/>
                <a:ea typeface="Katibeh"/>
                <a:cs typeface="Katibeh"/>
              </a:rPr>
              <a:t>Visuals: Diagram of a judge interacting with a human and a computer.</a:t>
            </a:r>
            <a:endParaRPr lang="de-DE" sz="3228" dirty="0">
              <a:solidFill>
                <a:srgbClr val="30281A"/>
              </a:solidFill>
              <a:latin typeface="Katibeh"/>
              <a:ea typeface="Katibeh"/>
              <a:cs typeface="Katibeh"/>
            </a:endParaRPr>
          </a:p>
          <a:p>
            <a:pPr>
              <a:lnSpc>
                <a:spcPts val="3906"/>
              </a:lnSpc>
            </a:pPr>
            <a:r>
              <a:rPr lang="de-DE" sz="3228" dirty="0">
                <a:solidFill>
                  <a:srgbClr val="30281A"/>
                </a:solidFill>
                <a:latin typeface="Katibeh"/>
                <a:ea typeface="Katibeh"/>
                <a:cs typeface="Katibeh"/>
              </a:rPr>
              <a:t> </a:t>
            </a:r>
          </a:p>
          <a:p>
            <a:pPr>
              <a:lnSpc>
                <a:spcPts val="3906"/>
              </a:lnSpc>
            </a:pPr>
            <a:r>
              <a:rPr lang="de-DE" sz="3228" b="1" dirty="0">
                <a:solidFill>
                  <a:srgbClr val="30281A"/>
                </a:solidFill>
                <a:latin typeface="Katibeh"/>
                <a:ea typeface="Katibeh"/>
                <a:cs typeface="Katibeh"/>
              </a:rPr>
              <a:t>The Chinese </a:t>
            </a:r>
            <a:r>
              <a:rPr lang="de-DE" sz="3228" b="1" dirty="0" err="1">
                <a:solidFill>
                  <a:srgbClr val="30281A"/>
                </a:solidFill>
                <a:latin typeface="Katibeh"/>
                <a:ea typeface="Katibeh"/>
                <a:cs typeface="Katibeh"/>
              </a:rPr>
              <a:t>Room</a:t>
            </a:r>
            <a:r>
              <a:rPr lang="de-DE" sz="3228" b="1" dirty="0">
                <a:solidFill>
                  <a:srgbClr val="30281A"/>
                </a:solidFill>
                <a:latin typeface="Katibeh"/>
                <a:ea typeface="Katibeh"/>
                <a:cs typeface="Katibeh"/>
              </a:rPr>
              <a:t> Argument</a:t>
            </a:r>
          </a:p>
          <a:p>
            <a:pPr lvl="0">
              <a:lnSpc>
                <a:spcPts val="3906"/>
              </a:lnSpc>
            </a:pPr>
            <a:r>
              <a:rPr lang="de-DE" sz="3228" dirty="0" err="1">
                <a:solidFill>
                  <a:srgbClr val="30281A"/>
                </a:solidFill>
                <a:latin typeface="Katibeh"/>
                <a:ea typeface="Katibeh"/>
                <a:cs typeface="Katibeh"/>
              </a:rPr>
              <a:t>Proposed</a:t>
            </a:r>
            <a:r>
              <a:rPr lang="de-DE" sz="3228" dirty="0">
                <a:solidFill>
                  <a:srgbClr val="30281A"/>
                </a:solidFill>
                <a:latin typeface="Katibeh"/>
                <a:ea typeface="Katibeh"/>
                <a:cs typeface="Katibeh"/>
              </a:rPr>
              <a:t> </a:t>
            </a:r>
            <a:r>
              <a:rPr lang="de-DE" sz="3228" dirty="0" err="1">
                <a:solidFill>
                  <a:srgbClr val="30281A"/>
                </a:solidFill>
                <a:latin typeface="Katibeh"/>
                <a:ea typeface="Katibeh"/>
                <a:cs typeface="Katibeh"/>
              </a:rPr>
              <a:t>By</a:t>
            </a:r>
            <a:r>
              <a:rPr lang="de-DE" sz="3228" dirty="0">
                <a:solidFill>
                  <a:srgbClr val="30281A"/>
                </a:solidFill>
                <a:latin typeface="Katibeh"/>
                <a:ea typeface="Katibeh"/>
                <a:cs typeface="Katibeh"/>
              </a:rPr>
              <a:t>: John Searle (1980).</a:t>
            </a:r>
          </a:p>
          <a:p>
            <a:pPr lvl="0">
              <a:lnSpc>
                <a:spcPts val="3906"/>
              </a:lnSpc>
            </a:pPr>
            <a:r>
              <a:rPr lang="de-DE" sz="3228" dirty="0">
                <a:solidFill>
                  <a:srgbClr val="30281A"/>
                </a:solidFill>
                <a:latin typeface="Katibeh"/>
                <a:ea typeface="Katibeh"/>
                <a:cs typeface="Katibeh"/>
              </a:rPr>
              <a:t>Core </a:t>
            </a:r>
            <a:r>
              <a:rPr lang="de-DE" sz="3228" dirty="0" err="1">
                <a:solidFill>
                  <a:srgbClr val="30281A"/>
                </a:solidFill>
                <a:latin typeface="Katibeh"/>
                <a:ea typeface="Katibeh"/>
                <a:cs typeface="Katibeh"/>
              </a:rPr>
              <a:t>Idea</a:t>
            </a:r>
            <a:r>
              <a:rPr lang="de-DE" sz="3228" dirty="0">
                <a:solidFill>
                  <a:srgbClr val="30281A"/>
                </a:solidFill>
                <a:latin typeface="Katibeh"/>
                <a:ea typeface="Katibeh"/>
                <a:cs typeface="Katibeh"/>
              </a:rPr>
              <a:t>:</a:t>
            </a:r>
          </a:p>
          <a:p>
            <a:pPr lvl="1">
              <a:lnSpc>
                <a:spcPts val="3906"/>
              </a:lnSpc>
            </a:pPr>
            <a:r>
              <a:rPr lang="en-US" sz="3228" dirty="0">
                <a:solidFill>
                  <a:srgbClr val="30281A"/>
                </a:solidFill>
                <a:latin typeface="Katibeh"/>
                <a:ea typeface="Katibeh"/>
                <a:cs typeface="Katibeh"/>
              </a:rPr>
              <a:t>A person in a room follows rules to manipulate symbols without understanding their meaning.</a:t>
            </a:r>
            <a:endParaRPr lang="de-DE" sz="3228" dirty="0">
              <a:solidFill>
                <a:srgbClr val="30281A"/>
              </a:solidFill>
              <a:latin typeface="Katibeh"/>
              <a:ea typeface="Katibeh"/>
              <a:cs typeface="Katibeh"/>
            </a:endParaRPr>
          </a:p>
          <a:p>
            <a:pPr lvl="0">
              <a:lnSpc>
                <a:spcPts val="3906"/>
              </a:lnSpc>
            </a:pPr>
            <a:r>
              <a:rPr lang="en-US" sz="3228" dirty="0">
                <a:solidFill>
                  <a:srgbClr val="30281A"/>
                </a:solidFill>
                <a:latin typeface="Katibeh"/>
                <a:ea typeface="Katibeh"/>
                <a:cs typeface="Katibeh"/>
              </a:rPr>
              <a:t>Key Argument: Machines handle syntax but lack semantics (true understanding).</a:t>
            </a:r>
            <a:endParaRPr lang="de-DE" sz="3228" dirty="0">
              <a:solidFill>
                <a:srgbClr val="30281A"/>
              </a:solidFill>
              <a:latin typeface="Katibeh"/>
              <a:ea typeface="Katibeh"/>
              <a:cs typeface="Katibeh"/>
            </a:endParaRPr>
          </a:p>
          <a:p>
            <a:pPr lvl="0">
              <a:lnSpc>
                <a:spcPts val="3906"/>
              </a:lnSpc>
            </a:pPr>
            <a:r>
              <a:rPr lang="de-DE" sz="3228" dirty="0" err="1">
                <a:solidFill>
                  <a:srgbClr val="30281A"/>
                </a:solidFill>
                <a:latin typeface="Katibeh"/>
                <a:ea typeface="Katibeh"/>
                <a:cs typeface="Katibeh"/>
              </a:rPr>
              <a:t>Critiques</a:t>
            </a:r>
            <a:r>
              <a:rPr lang="de-DE" sz="3228" dirty="0">
                <a:solidFill>
                  <a:srgbClr val="30281A"/>
                </a:solidFill>
                <a:latin typeface="Katibeh"/>
                <a:ea typeface="Katibeh"/>
                <a:cs typeface="Katibeh"/>
              </a:rPr>
              <a:t>:</a:t>
            </a:r>
          </a:p>
          <a:p>
            <a:pPr lvl="1">
              <a:lnSpc>
                <a:spcPts val="3906"/>
              </a:lnSpc>
            </a:pPr>
            <a:r>
              <a:rPr lang="en-US" sz="3228" dirty="0">
                <a:solidFill>
                  <a:srgbClr val="30281A"/>
                </a:solidFill>
                <a:latin typeface="Katibeh"/>
                <a:ea typeface="Katibeh"/>
                <a:cs typeface="Katibeh"/>
              </a:rPr>
              <a:t>System-level understanding may exist.</a:t>
            </a:r>
            <a:endParaRPr lang="de-DE" sz="3228" dirty="0">
              <a:solidFill>
                <a:srgbClr val="30281A"/>
              </a:solidFill>
              <a:latin typeface="Katibeh"/>
              <a:ea typeface="Katibeh"/>
              <a:cs typeface="Katibeh"/>
            </a:endParaRPr>
          </a:p>
          <a:p>
            <a:pPr lvl="1">
              <a:lnSpc>
                <a:spcPts val="3906"/>
              </a:lnSpc>
            </a:pPr>
            <a:r>
              <a:rPr lang="en-US" sz="3228" dirty="0">
                <a:solidFill>
                  <a:srgbClr val="30281A"/>
                </a:solidFill>
                <a:latin typeface="Katibeh"/>
                <a:ea typeface="Katibeh"/>
                <a:cs typeface="Katibeh"/>
              </a:rPr>
              <a:t>Interaction with the world could lead to comprehension.</a:t>
            </a:r>
            <a:endParaRPr lang="de-DE" sz="3228" dirty="0">
              <a:solidFill>
                <a:srgbClr val="30281A"/>
              </a:solidFill>
              <a:latin typeface="Katibeh"/>
              <a:ea typeface="Katibeh"/>
              <a:cs typeface="Katibeh"/>
            </a:endParaRPr>
          </a:p>
          <a:p>
            <a:pPr lvl="0">
              <a:lnSpc>
                <a:spcPts val="3906"/>
              </a:lnSpc>
            </a:pPr>
            <a:r>
              <a:rPr lang="en-US" sz="3228" dirty="0">
                <a:solidFill>
                  <a:srgbClr val="30281A"/>
                </a:solidFill>
                <a:latin typeface="Katibeh"/>
                <a:ea typeface="Katibeh"/>
                <a:cs typeface="Katibeh"/>
              </a:rPr>
              <a:t>Visuals: Illustration of a person in a room surrounded by symbols.</a:t>
            </a:r>
            <a:endParaRPr lang="de-DE" sz="3228" dirty="0">
              <a:solidFill>
                <a:srgbClr val="30281A"/>
              </a:solidFill>
              <a:latin typeface="Katibeh"/>
              <a:ea typeface="Katibeh"/>
              <a:cs typeface="Katibeh"/>
            </a:endParaRPr>
          </a:p>
        </p:txBody>
      </p:sp>
    </p:spTree>
    <p:extLst>
      <p:ext uri="{BB962C8B-B14F-4D97-AF65-F5344CB8AC3E}">
        <p14:creationId xmlns:p14="http://schemas.microsoft.com/office/powerpoint/2010/main" val="3145713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sp>
      <p:sp>
        <p:nvSpPr>
          <p:cNvPr id="3" name="Freeform 3"/>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9727037" y="2581751"/>
            <a:ext cx="7715152" cy="5123499"/>
          </a:xfrm>
          <a:custGeom>
            <a:avLst/>
            <a:gdLst/>
            <a:ahLst/>
            <a:cxnLst/>
            <a:rect l="l" t="t" r="r" b="b"/>
            <a:pathLst>
              <a:path w="7715152" h="5123499">
                <a:moveTo>
                  <a:pt x="0" y="0"/>
                </a:moveTo>
                <a:lnTo>
                  <a:pt x="7715151" y="0"/>
                </a:lnTo>
                <a:lnTo>
                  <a:pt x="7715151" y="5123498"/>
                </a:lnTo>
                <a:lnTo>
                  <a:pt x="0" y="5123498"/>
                </a:lnTo>
                <a:lnTo>
                  <a:pt x="0" y="0"/>
                </a:lnTo>
                <a:close/>
              </a:path>
            </a:pathLst>
          </a:custGeom>
          <a:blipFill>
            <a:blip r:embed="rId5"/>
            <a:stretch>
              <a:fillRect/>
            </a:stretch>
          </a:blipFill>
        </p:spPr>
      </p:sp>
      <p:sp>
        <p:nvSpPr>
          <p:cNvPr id="5" name="TextBox 5"/>
          <p:cNvSpPr txBox="1"/>
          <p:nvPr/>
        </p:nvSpPr>
        <p:spPr>
          <a:xfrm>
            <a:off x="385752" y="2796804"/>
            <a:ext cx="9157787" cy="4957445"/>
          </a:xfrm>
          <a:prstGeom prst="rect">
            <a:avLst/>
          </a:prstGeom>
        </p:spPr>
        <p:txBody>
          <a:bodyPr lIns="0" tIns="0" rIns="0" bIns="0" rtlCol="0" anchor="t">
            <a:spAutoFit/>
          </a:bodyPr>
          <a:lstStyle/>
          <a:p>
            <a:pPr algn="ctr">
              <a:lnSpc>
                <a:spcPts val="4840"/>
              </a:lnSpc>
            </a:pPr>
            <a:r>
              <a:rPr lang="en-US" sz="4000">
                <a:solidFill>
                  <a:srgbClr val="30281A"/>
                </a:solidFill>
                <a:latin typeface="Katibeh"/>
                <a:ea typeface="Katibeh"/>
                <a:cs typeface="Katibeh"/>
                <a:sym typeface="Katibeh"/>
              </a:rPr>
              <a:t>Did you know that Artificial Intelligence, as a scientific discipline, is younger than most of your grandparents? The term "AI" was coined in 1956 at the Dartmouth Conference, but its roots stretch back much further. Thousands of years ago, humans dreamed of creating machines or beings that could think and reason—imagine the myths of automatons, clockwork knights, and stories like the Golem.</a:t>
            </a:r>
          </a:p>
        </p:txBody>
      </p:sp>
      <p:sp>
        <p:nvSpPr>
          <p:cNvPr id="6" name="TextBox 6"/>
          <p:cNvSpPr txBox="1"/>
          <p:nvPr/>
        </p:nvSpPr>
        <p:spPr>
          <a:xfrm>
            <a:off x="385752" y="243849"/>
            <a:ext cx="17538885" cy="1510013"/>
          </a:xfrm>
          <a:prstGeom prst="rect">
            <a:avLst/>
          </a:prstGeom>
        </p:spPr>
        <p:txBody>
          <a:bodyPr lIns="0" tIns="0" rIns="0" bIns="0" rtlCol="0" anchor="t">
            <a:spAutoFit/>
          </a:bodyPr>
          <a:lstStyle/>
          <a:p>
            <a:pPr algn="ctr">
              <a:lnSpc>
                <a:spcPts val="7280"/>
              </a:lnSpc>
            </a:pPr>
            <a:r>
              <a:rPr lang="en-US" sz="5200">
                <a:solidFill>
                  <a:srgbClr val="BF0000"/>
                </a:solidFill>
                <a:latin typeface="Marcellus"/>
                <a:ea typeface="Marcellus"/>
                <a:cs typeface="Marcellus"/>
                <a:sym typeface="Marcellus"/>
              </a:rPr>
              <a:t>Why AI? </a:t>
            </a:r>
          </a:p>
          <a:p>
            <a:pPr algn="ctr">
              <a:lnSpc>
                <a:spcPts val="4760"/>
              </a:lnSpc>
            </a:pPr>
            <a:r>
              <a:rPr lang="en-US" sz="3400">
                <a:solidFill>
                  <a:srgbClr val="BF0000"/>
                </a:solidFill>
                <a:latin typeface="Marcellus"/>
                <a:ea typeface="Marcellus"/>
                <a:cs typeface="Marcellus"/>
                <a:sym typeface="Marcellus"/>
              </a:rPr>
              <a:t> Let’s explore why Artificial Intelligence is one of the most exciting fields in science today!</a:t>
            </a:r>
          </a:p>
        </p:txBody>
      </p:sp>
      <p:sp>
        <p:nvSpPr>
          <p:cNvPr id="7" name="Freeform 7"/>
          <p:cNvSpPr/>
          <p:nvPr/>
        </p:nvSpPr>
        <p:spPr>
          <a:xfrm>
            <a:off x="15719346" y="6811413"/>
            <a:ext cx="2535490" cy="3475587"/>
          </a:xfrm>
          <a:custGeom>
            <a:avLst/>
            <a:gdLst/>
            <a:ahLst/>
            <a:cxnLst/>
            <a:rect l="l" t="t" r="r" b="b"/>
            <a:pathLst>
              <a:path w="2535490" h="3475587">
                <a:moveTo>
                  <a:pt x="0" y="0"/>
                </a:moveTo>
                <a:lnTo>
                  <a:pt x="2535490" y="0"/>
                </a:lnTo>
                <a:lnTo>
                  <a:pt x="2535490" y="3475587"/>
                </a:lnTo>
                <a:lnTo>
                  <a:pt x="0" y="3475587"/>
                </a:lnTo>
                <a:lnTo>
                  <a:pt x="0" y="0"/>
                </a:lnTo>
                <a:close/>
              </a:path>
            </a:pathLst>
          </a:custGeom>
          <a:blipFill>
            <a:blip r:embed="rId6"/>
            <a:stretch>
              <a:fillRect/>
            </a:stretch>
          </a:blipFill>
        </p:spPr>
      </p:sp>
      <p:sp>
        <p:nvSpPr>
          <p:cNvPr id="8" name="Freeform 8"/>
          <p:cNvSpPr/>
          <p:nvPr/>
        </p:nvSpPr>
        <p:spPr>
          <a:xfrm rot="-4278777">
            <a:off x="-5769356" y="7894946"/>
            <a:ext cx="11178643" cy="8864006"/>
          </a:xfrm>
          <a:custGeom>
            <a:avLst/>
            <a:gdLst/>
            <a:ahLst/>
            <a:cxnLst/>
            <a:rect l="l" t="t" r="r" b="b"/>
            <a:pathLst>
              <a:path w="11178643" h="8864006">
                <a:moveTo>
                  <a:pt x="0" y="0"/>
                </a:moveTo>
                <a:lnTo>
                  <a:pt x="11178643" y="0"/>
                </a:lnTo>
                <a:lnTo>
                  <a:pt x="11178643" y="8864006"/>
                </a:lnTo>
                <a:lnTo>
                  <a:pt x="0" y="8864006"/>
                </a:lnTo>
                <a:lnTo>
                  <a:pt x="0" y="0"/>
                </a:lnTo>
                <a:close/>
              </a:path>
            </a:pathLst>
          </a:custGeom>
          <a:blipFill>
            <a:blip r:embed="rId7"/>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030876"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l="-143856" b="-157427"/>
            </a:stretch>
          </a:blipFill>
        </p:spPr>
      </p:sp>
      <p:sp>
        <p:nvSpPr>
          <p:cNvPr id="4" name="Freeform 4"/>
          <p:cNvSpPr/>
          <p:nvPr/>
        </p:nvSpPr>
        <p:spPr>
          <a:xfrm>
            <a:off x="385752" y="311538"/>
            <a:ext cx="2871372" cy="3196859"/>
          </a:xfrm>
          <a:custGeom>
            <a:avLst/>
            <a:gdLst/>
            <a:ahLst/>
            <a:cxnLst/>
            <a:rect l="l" t="t" r="r" b="b"/>
            <a:pathLst>
              <a:path w="2871372" h="3196859">
                <a:moveTo>
                  <a:pt x="0" y="0"/>
                </a:moveTo>
                <a:lnTo>
                  <a:pt x="2871372" y="0"/>
                </a:lnTo>
                <a:lnTo>
                  <a:pt x="2871372" y="3196859"/>
                </a:lnTo>
                <a:lnTo>
                  <a:pt x="0" y="3196859"/>
                </a:lnTo>
                <a:lnTo>
                  <a:pt x="0" y="0"/>
                </a:lnTo>
                <a:close/>
              </a:path>
            </a:pathLst>
          </a:custGeom>
          <a:blipFill>
            <a:blip r:embed="rId4">
              <a:alphaModFix amt="81000"/>
            </a:blip>
            <a:stretch>
              <a:fillRect r="-143856" b="-157427"/>
            </a:stretch>
          </a:blipFill>
        </p:spPr>
      </p:sp>
      <p:sp>
        <p:nvSpPr>
          <p:cNvPr id="5" name="TextBox 5"/>
          <p:cNvSpPr txBox="1"/>
          <p:nvPr/>
        </p:nvSpPr>
        <p:spPr>
          <a:xfrm>
            <a:off x="1028700" y="1240884"/>
            <a:ext cx="16363298" cy="1635122"/>
          </a:xfrm>
          <a:prstGeom prst="rect">
            <a:avLst/>
          </a:prstGeom>
        </p:spPr>
        <p:txBody>
          <a:bodyPr lIns="0" tIns="0" rIns="0" bIns="0" rtlCol="0" anchor="t">
            <a:spAutoFit/>
          </a:bodyPr>
          <a:lstStyle/>
          <a:p>
            <a:pPr algn="ctr">
              <a:lnSpc>
                <a:spcPts val="13300"/>
              </a:lnSpc>
            </a:pPr>
            <a:r>
              <a:rPr lang="en-US" sz="9500">
                <a:solidFill>
                  <a:srgbClr val="BF0000"/>
                </a:solidFill>
                <a:latin typeface="Marcellus"/>
                <a:ea typeface="Marcellus"/>
                <a:cs typeface="Marcellus"/>
                <a:sym typeface="Marcellus"/>
              </a:rPr>
              <a:t>What is Artificial Intelligence?</a:t>
            </a:r>
          </a:p>
        </p:txBody>
      </p:sp>
      <p:sp>
        <p:nvSpPr>
          <p:cNvPr id="6" name="TextBox 6"/>
          <p:cNvSpPr txBox="1"/>
          <p:nvPr/>
        </p:nvSpPr>
        <p:spPr>
          <a:xfrm>
            <a:off x="1748141" y="2645262"/>
            <a:ext cx="14791718" cy="6010592"/>
          </a:xfrm>
          <a:prstGeom prst="rect">
            <a:avLst/>
          </a:prstGeom>
        </p:spPr>
        <p:txBody>
          <a:bodyPr lIns="0" tIns="0" rIns="0" bIns="0" rtlCol="0" anchor="t">
            <a:spAutoFit/>
          </a:bodyPr>
          <a:lstStyle/>
          <a:p>
            <a:pPr algn="l">
              <a:lnSpc>
                <a:spcPts val="4235"/>
              </a:lnSpc>
            </a:pPr>
            <a:endParaRPr/>
          </a:p>
          <a:p>
            <a:pPr marL="755654" lvl="1" indent="-377827" algn="l">
              <a:lnSpc>
                <a:spcPts val="4235"/>
              </a:lnSpc>
              <a:buAutoNum type="arabicPeriod"/>
            </a:pPr>
            <a:r>
              <a:rPr lang="en-US" sz="3500">
                <a:solidFill>
                  <a:srgbClr val="30281A"/>
                </a:solidFill>
                <a:latin typeface="Katibeh"/>
                <a:ea typeface="Katibeh"/>
                <a:cs typeface="Katibeh"/>
                <a:sym typeface="Katibeh"/>
              </a:rPr>
              <a:t>Definition</a:t>
            </a:r>
          </a:p>
          <a:p>
            <a:pPr marL="1511308" lvl="2" indent="-503769" algn="l">
              <a:lnSpc>
                <a:spcPts val="4235"/>
              </a:lnSpc>
              <a:buFont typeface="Arial"/>
              <a:buChar char="⚬"/>
            </a:pPr>
            <a:r>
              <a:rPr lang="en-US" sz="3500">
                <a:solidFill>
                  <a:srgbClr val="30281A"/>
                </a:solidFill>
                <a:latin typeface="Katibeh"/>
                <a:ea typeface="Katibeh"/>
                <a:cs typeface="Katibeh"/>
                <a:sym typeface="Katibeh"/>
              </a:rPr>
              <a:t>Automation of activities associated with human thinking, such as decision-making, learning, and reasoning (Bellman, 1978).</a:t>
            </a:r>
          </a:p>
          <a:p>
            <a:pPr marL="755654" lvl="1" indent="-377827" algn="l">
              <a:lnSpc>
                <a:spcPts val="4235"/>
              </a:lnSpc>
              <a:buAutoNum type="arabicPeriod"/>
            </a:pPr>
            <a:r>
              <a:rPr lang="en-US" sz="3500">
                <a:solidFill>
                  <a:srgbClr val="30281A"/>
                </a:solidFill>
                <a:latin typeface="Katibeh"/>
                <a:ea typeface="Katibeh"/>
                <a:cs typeface="Katibeh"/>
                <a:sym typeface="Katibeh"/>
              </a:rPr>
              <a:t>Key Questions</a:t>
            </a:r>
          </a:p>
          <a:p>
            <a:pPr marL="1511308" lvl="2" indent="-503769" algn="l">
              <a:lnSpc>
                <a:spcPts val="4235"/>
              </a:lnSpc>
              <a:buFont typeface="Arial"/>
              <a:buChar char="⚬"/>
            </a:pPr>
            <a:r>
              <a:rPr lang="en-US" sz="3500">
                <a:solidFill>
                  <a:srgbClr val="30281A"/>
                </a:solidFill>
                <a:latin typeface="Katibeh"/>
                <a:ea typeface="Katibeh"/>
                <a:cs typeface="Katibeh"/>
                <a:sym typeface="Katibeh"/>
              </a:rPr>
              <a:t>What makes humans intelligent?</a:t>
            </a:r>
          </a:p>
          <a:p>
            <a:pPr marL="1511308" lvl="2" indent="-503769" algn="l">
              <a:lnSpc>
                <a:spcPts val="4235"/>
              </a:lnSpc>
              <a:buFont typeface="Arial"/>
              <a:buChar char="⚬"/>
            </a:pPr>
            <a:r>
              <a:rPr lang="en-US" sz="3500">
                <a:solidFill>
                  <a:srgbClr val="30281A"/>
                </a:solidFill>
                <a:latin typeface="Katibeh"/>
                <a:ea typeface="Katibeh"/>
                <a:cs typeface="Katibeh"/>
                <a:sym typeface="Katibeh"/>
              </a:rPr>
              <a:t>Can machines replicate human cognition and behavior?</a:t>
            </a:r>
          </a:p>
          <a:p>
            <a:pPr algn="l">
              <a:lnSpc>
                <a:spcPts val="4235"/>
              </a:lnSpc>
            </a:pPr>
            <a:r>
              <a:rPr lang="en-US" sz="3500">
                <a:solidFill>
                  <a:srgbClr val="30281A"/>
                </a:solidFill>
                <a:latin typeface="Katibeh"/>
                <a:ea typeface="Katibeh"/>
                <a:cs typeface="Katibeh"/>
                <a:sym typeface="Katibeh"/>
              </a:rPr>
              <a:t>Discussion Points:</a:t>
            </a:r>
          </a:p>
          <a:p>
            <a:pPr marL="755654" lvl="1" indent="-377827" algn="l">
              <a:lnSpc>
                <a:spcPts val="4235"/>
              </a:lnSpc>
              <a:buFont typeface="Arial"/>
              <a:buChar char="•"/>
            </a:pPr>
            <a:r>
              <a:rPr lang="en-US" sz="3500">
                <a:solidFill>
                  <a:srgbClr val="30281A"/>
                </a:solidFill>
                <a:latin typeface="Katibeh"/>
                <a:ea typeface="Katibeh"/>
                <a:cs typeface="Katibeh"/>
                <a:sym typeface="Katibeh"/>
              </a:rPr>
              <a:t>Intelligence vs. Artificial Intelligence.</a:t>
            </a:r>
          </a:p>
          <a:p>
            <a:pPr marL="755654" lvl="1" indent="-377827" algn="l">
              <a:lnSpc>
                <a:spcPts val="4235"/>
              </a:lnSpc>
              <a:buFont typeface="Arial"/>
              <a:buChar char="•"/>
            </a:pPr>
            <a:r>
              <a:rPr lang="en-US" sz="3500">
                <a:solidFill>
                  <a:srgbClr val="30281A"/>
                </a:solidFill>
                <a:latin typeface="Katibeh"/>
                <a:ea typeface="Katibeh"/>
                <a:cs typeface="Katibeh"/>
                <a:sym typeface="Katibeh"/>
              </a:rPr>
              <a:t>How AI imitates human abilities.</a:t>
            </a:r>
          </a:p>
          <a:p>
            <a:pPr algn="l">
              <a:lnSpc>
                <a:spcPts val="4235"/>
              </a:lnSpc>
            </a:pPr>
            <a:endParaRPr lang="en-US" sz="3500">
              <a:solidFill>
                <a:srgbClr val="30281A"/>
              </a:solidFill>
              <a:latin typeface="Katibeh"/>
              <a:ea typeface="Katibeh"/>
              <a:cs typeface="Katibeh"/>
              <a:sym typeface="Katibeh"/>
            </a:endParaRPr>
          </a:p>
        </p:txBody>
      </p:sp>
      <p:sp>
        <p:nvSpPr>
          <p:cNvPr id="7" name="Freeform 7"/>
          <p:cNvSpPr/>
          <p:nvPr/>
        </p:nvSpPr>
        <p:spPr>
          <a:xfrm>
            <a:off x="13200100" y="4138580"/>
            <a:ext cx="4930808" cy="6148420"/>
          </a:xfrm>
          <a:custGeom>
            <a:avLst/>
            <a:gdLst/>
            <a:ahLst/>
            <a:cxnLst/>
            <a:rect l="l" t="t" r="r" b="b"/>
            <a:pathLst>
              <a:path w="4930808" h="6148420">
                <a:moveTo>
                  <a:pt x="0" y="0"/>
                </a:moveTo>
                <a:lnTo>
                  <a:pt x="4930808" y="0"/>
                </a:lnTo>
                <a:lnTo>
                  <a:pt x="4930808" y="6148420"/>
                </a:lnTo>
                <a:lnTo>
                  <a:pt x="0" y="6148420"/>
                </a:lnTo>
                <a:lnTo>
                  <a:pt x="0" y="0"/>
                </a:lnTo>
                <a:close/>
              </a:path>
            </a:pathLst>
          </a:custGeom>
          <a:blipFill>
            <a:blip r:embed="rId5"/>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77007">
            <a:off x="784268" y="1539257"/>
            <a:ext cx="13160208" cy="11761936"/>
          </a:xfrm>
          <a:custGeom>
            <a:avLst/>
            <a:gdLst/>
            <a:ahLst/>
            <a:cxnLst/>
            <a:rect l="l" t="t" r="r" b="b"/>
            <a:pathLst>
              <a:path w="13160208" h="11761936">
                <a:moveTo>
                  <a:pt x="0" y="0"/>
                </a:moveTo>
                <a:lnTo>
                  <a:pt x="13160208" y="0"/>
                </a:lnTo>
                <a:lnTo>
                  <a:pt x="13160208" y="11761937"/>
                </a:lnTo>
                <a:lnTo>
                  <a:pt x="0" y="11761937"/>
                </a:lnTo>
                <a:lnTo>
                  <a:pt x="0" y="0"/>
                </a:lnTo>
                <a:close/>
              </a:path>
            </a:pathLst>
          </a:custGeom>
          <a:blipFill>
            <a:blip r:embed="rId2"/>
            <a:stretch>
              <a:fillRect/>
            </a:stretch>
          </a:blipFill>
        </p:spPr>
      </p:sp>
      <p:sp>
        <p:nvSpPr>
          <p:cNvPr id="3" name="TextBox 3"/>
          <p:cNvSpPr txBox="1"/>
          <p:nvPr/>
        </p:nvSpPr>
        <p:spPr>
          <a:xfrm rot="-397437">
            <a:off x="1241902" y="4522680"/>
            <a:ext cx="12545926" cy="5362573"/>
          </a:xfrm>
          <a:prstGeom prst="rect">
            <a:avLst/>
          </a:prstGeom>
        </p:spPr>
        <p:txBody>
          <a:bodyPr lIns="0" tIns="0" rIns="0" bIns="0" rtlCol="0" anchor="t">
            <a:spAutoFit/>
          </a:bodyPr>
          <a:lstStyle/>
          <a:p>
            <a:pPr algn="l">
              <a:lnSpc>
                <a:spcPts val="4200"/>
              </a:lnSpc>
            </a:pPr>
            <a:endParaRPr/>
          </a:p>
          <a:p>
            <a:pPr marL="647718" lvl="1" indent="-323859" algn="l">
              <a:lnSpc>
                <a:spcPts val="4200"/>
              </a:lnSpc>
              <a:spcBef>
                <a:spcPct val="0"/>
              </a:spcBef>
              <a:buFont typeface="Arial"/>
              <a:buChar char="•"/>
            </a:pPr>
            <a:r>
              <a:rPr lang="en-US" sz="3000">
                <a:solidFill>
                  <a:srgbClr val="F2EDDB"/>
                </a:solidFill>
                <a:latin typeface="Marcellus"/>
                <a:ea typeface="Marcellus"/>
                <a:cs typeface="Marcellus"/>
                <a:sym typeface="Marcellus"/>
              </a:rPr>
              <a:t>No</a:t>
            </a:r>
            <a:r>
              <a:rPr lang="en-US" sz="3000" u="none" strike="noStrike">
                <a:solidFill>
                  <a:srgbClr val="F2EDDB"/>
                </a:solidFill>
                <a:latin typeface="Marcellus"/>
                <a:ea typeface="Marcellus"/>
                <a:cs typeface="Marcellus"/>
                <a:sym typeface="Marcellus"/>
              </a:rPr>
              <a:t>table Definitions</a:t>
            </a:r>
          </a:p>
          <a:p>
            <a:pPr marL="1295436" lvl="2" indent="-431812" algn="l">
              <a:lnSpc>
                <a:spcPts val="4200"/>
              </a:lnSpc>
              <a:spcBef>
                <a:spcPct val="0"/>
              </a:spcBef>
              <a:buFont typeface="Arial"/>
              <a:buChar char="⚬"/>
            </a:pPr>
            <a:r>
              <a:rPr lang="en-US" sz="3000" u="none" strike="noStrike">
                <a:solidFill>
                  <a:srgbClr val="F2EDDB"/>
                </a:solidFill>
                <a:latin typeface="Marcellus"/>
                <a:ea typeface="Marcellus"/>
                <a:cs typeface="Marcellus"/>
                <a:sym typeface="Marcellus"/>
              </a:rPr>
              <a:t>Terman (1921): Abstract thinking.</a:t>
            </a:r>
          </a:p>
          <a:p>
            <a:pPr marL="1295436" lvl="2" indent="-431812" algn="l">
              <a:lnSpc>
                <a:spcPts val="4200"/>
              </a:lnSpc>
              <a:spcBef>
                <a:spcPct val="0"/>
              </a:spcBef>
              <a:buFont typeface="Arial"/>
              <a:buChar char="⚬"/>
            </a:pPr>
            <a:r>
              <a:rPr lang="en-US" sz="3000" u="none" strike="noStrike">
                <a:solidFill>
                  <a:srgbClr val="F2EDDB"/>
                </a:solidFill>
                <a:latin typeface="Marcellus"/>
                <a:ea typeface="Marcellus"/>
                <a:cs typeface="Marcellus"/>
                <a:sym typeface="Marcellus"/>
              </a:rPr>
              <a:t>Wechsler (1958): Acting purposefully, rationally, and effectively.</a:t>
            </a:r>
          </a:p>
          <a:p>
            <a:pPr marL="1252257" lvl="2" indent="-417419" algn="l">
              <a:lnSpc>
                <a:spcPts val="4060"/>
              </a:lnSpc>
              <a:spcBef>
                <a:spcPct val="0"/>
              </a:spcBef>
              <a:buFont typeface="Arial"/>
              <a:buChar char="⚬"/>
            </a:pPr>
            <a:r>
              <a:rPr lang="en-US" sz="2900" u="none" strike="noStrike">
                <a:solidFill>
                  <a:srgbClr val="F2EDDB"/>
                </a:solidFill>
                <a:latin typeface="Marcellus"/>
                <a:ea typeface="Marcellus"/>
                <a:cs typeface="Marcellus"/>
                <a:sym typeface="Marcellus"/>
              </a:rPr>
              <a:t>Kurzweil (1999): Using limited resources optimally.</a:t>
            </a:r>
          </a:p>
          <a:p>
            <a:pPr marL="647718" lvl="1" indent="-323859" algn="l">
              <a:lnSpc>
                <a:spcPts val="4200"/>
              </a:lnSpc>
              <a:spcBef>
                <a:spcPct val="0"/>
              </a:spcBef>
              <a:buFont typeface="Arial"/>
              <a:buChar char="•"/>
            </a:pPr>
            <a:r>
              <a:rPr lang="en-US" sz="3000" u="none" strike="noStrike">
                <a:solidFill>
                  <a:srgbClr val="F2EDDB"/>
                </a:solidFill>
                <a:latin typeface="Marcellus"/>
                <a:ea typeface="Marcellus"/>
                <a:cs typeface="Marcellus"/>
                <a:sym typeface="Marcellus"/>
              </a:rPr>
              <a:t>Key Perspectives</a:t>
            </a:r>
          </a:p>
          <a:p>
            <a:pPr marL="1295436" lvl="2" indent="-431812" algn="l">
              <a:lnSpc>
                <a:spcPts val="4200"/>
              </a:lnSpc>
              <a:spcBef>
                <a:spcPct val="0"/>
              </a:spcBef>
              <a:buFont typeface="Arial"/>
              <a:buChar char="⚬"/>
            </a:pPr>
            <a:r>
              <a:rPr lang="en-US" sz="3000" u="none" strike="noStrike">
                <a:solidFill>
                  <a:srgbClr val="F2EDDB"/>
                </a:solidFill>
                <a:latin typeface="Marcellus"/>
                <a:ea typeface="Marcellus"/>
                <a:cs typeface="Marcellus"/>
                <a:sym typeface="Marcellus"/>
              </a:rPr>
              <a:t>Intelligence as adaptation to the environment.</a:t>
            </a:r>
          </a:p>
          <a:p>
            <a:pPr marL="1295436" lvl="2" indent="-431812" algn="l">
              <a:lnSpc>
                <a:spcPts val="4200"/>
              </a:lnSpc>
              <a:spcBef>
                <a:spcPct val="0"/>
              </a:spcBef>
              <a:buFont typeface="Arial"/>
              <a:buChar char="⚬"/>
            </a:pPr>
            <a:r>
              <a:rPr lang="en-US" sz="3000" u="none" strike="noStrike">
                <a:solidFill>
                  <a:srgbClr val="F2EDDB"/>
                </a:solidFill>
                <a:latin typeface="Marcellus"/>
                <a:ea typeface="Marcellus"/>
                <a:cs typeface="Marcellus"/>
                <a:sym typeface="Marcellus"/>
              </a:rPr>
              <a:t>Measurement through tasks or outcomes.</a:t>
            </a:r>
          </a:p>
          <a:p>
            <a:pPr marL="0" lvl="0" indent="0" algn="l">
              <a:lnSpc>
                <a:spcPts val="4200"/>
              </a:lnSpc>
              <a:spcBef>
                <a:spcPct val="0"/>
              </a:spcBef>
            </a:pPr>
            <a:endParaRPr lang="en-US" sz="3000" u="none" strike="noStrike">
              <a:solidFill>
                <a:srgbClr val="F2EDDB"/>
              </a:solidFill>
              <a:latin typeface="Marcellus"/>
              <a:ea typeface="Marcellus"/>
              <a:cs typeface="Marcellus"/>
              <a:sym typeface="Marcellus"/>
            </a:endParaRPr>
          </a:p>
          <a:p>
            <a:pPr marL="0" lvl="0" indent="0" algn="l">
              <a:lnSpc>
                <a:spcPts val="4200"/>
              </a:lnSpc>
              <a:spcBef>
                <a:spcPct val="0"/>
              </a:spcBef>
            </a:pPr>
            <a:endParaRPr lang="en-US" sz="3000" u="none" strike="noStrike">
              <a:solidFill>
                <a:srgbClr val="F2EDDB"/>
              </a:solidFill>
              <a:latin typeface="Marcellus"/>
              <a:ea typeface="Marcellus"/>
              <a:cs typeface="Marcellus"/>
              <a:sym typeface="Marcellus"/>
            </a:endParaRPr>
          </a:p>
        </p:txBody>
      </p:sp>
      <p:sp>
        <p:nvSpPr>
          <p:cNvPr id="4" name="TextBox 4"/>
          <p:cNvSpPr txBox="1"/>
          <p:nvPr/>
        </p:nvSpPr>
        <p:spPr>
          <a:xfrm>
            <a:off x="1153849" y="-190500"/>
            <a:ext cx="15980303" cy="1708151"/>
          </a:xfrm>
          <a:prstGeom prst="rect">
            <a:avLst/>
          </a:prstGeom>
        </p:spPr>
        <p:txBody>
          <a:bodyPr lIns="0" tIns="0" rIns="0" bIns="0" rtlCol="0" anchor="t">
            <a:spAutoFit/>
          </a:bodyPr>
          <a:lstStyle/>
          <a:p>
            <a:pPr algn="ctr">
              <a:lnSpc>
                <a:spcPts val="13999"/>
              </a:lnSpc>
            </a:pPr>
            <a:r>
              <a:rPr lang="en-US" sz="9999">
                <a:solidFill>
                  <a:srgbClr val="BF0000"/>
                </a:solidFill>
                <a:latin typeface="Marcellus"/>
                <a:ea typeface="Marcellus"/>
                <a:cs typeface="Marcellus"/>
                <a:sym typeface="Marcellus"/>
              </a:rPr>
              <a:t>Intelligence – Definitions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715590" y="2959403"/>
            <a:ext cx="5565014" cy="7327269"/>
          </a:xfrm>
          <a:custGeom>
            <a:avLst/>
            <a:gdLst/>
            <a:ahLst/>
            <a:cxnLst/>
            <a:rect l="l" t="t" r="r" b="b"/>
            <a:pathLst>
              <a:path w="5565014" h="7327269">
                <a:moveTo>
                  <a:pt x="0" y="0"/>
                </a:moveTo>
                <a:lnTo>
                  <a:pt x="5565014" y="0"/>
                </a:lnTo>
                <a:lnTo>
                  <a:pt x="5565014" y="7327270"/>
                </a:lnTo>
                <a:lnTo>
                  <a:pt x="0" y="7327270"/>
                </a:lnTo>
                <a:lnTo>
                  <a:pt x="0" y="0"/>
                </a:lnTo>
                <a:close/>
              </a:path>
            </a:pathLst>
          </a:custGeom>
          <a:blipFill>
            <a:blip r:embed="rId4"/>
            <a:stretch>
              <a:fillRect/>
            </a:stretch>
          </a:blipFill>
        </p:spPr>
      </p:sp>
      <p:sp>
        <p:nvSpPr>
          <p:cNvPr id="4" name="TextBox 4"/>
          <p:cNvSpPr txBox="1"/>
          <p:nvPr/>
        </p:nvSpPr>
        <p:spPr>
          <a:xfrm>
            <a:off x="4071187" y="-21272"/>
            <a:ext cx="10145625" cy="1708151"/>
          </a:xfrm>
          <a:prstGeom prst="rect">
            <a:avLst/>
          </a:prstGeom>
        </p:spPr>
        <p:txBody>
          <a:bodyPr lIns="0" tIns="0" rIns="0" bIns="0" rtlCol="0" anchor="t">
            <a:spAutoFit/>
          </a:bodyPr>
          <a:lstStyle/>
          <a:p>
            <a:pPr algn="l">
              <a:lnSpc>
                <a:spcPts val="13999"/>
              </a:lnSpc>
            </a:pPr>
            <a:r>
              <a:rPr lang="en-US" sz="9999">
                <a:solidFill>
                  <a:srgbClr val="BF0000"/>
                </a:solidFill>
                <a:latin typeface="Marcellus"/>
                <a:ea typeface="Marcellus"/>
                <a:cs typeface="Marcellus"/>
                <a:sym typeface="Marcellus"/>
              </a:rPr>
              <a:t>Approaches to AI</a:t>
            </a:r>
          </a:p>
        </p:txBody>
      </p:sp>
      <p:sp>
        <p:nvSpPr>
          <p:cNvPr id="5" name="TextBox 5"/>
          <p:cNvSpPr txBox="1"/>
          <p:nvPr/>
        </p:nvSpPr>
        <p:spPr>
          <a:xfrm>
            <a:off x="1484985" y="2171383"/>
            <a:ext cx="13733126" cy="7105967"/>
          </a:xfrm>
          <a:prstGeom prst="rect">
            <a:avLst/>
          </a:prstGeom>
        </p:spPr>
        <p:txBody>
          <a:bodyPr lIns="0" tIns="0" rIns="0" bIns="0" rtlCol="0" anchor="t">
            <a:spAutoFit/>
          </a:bodyPr>
          <a:lstStyle/>
          <a:p>
            <a:pPr algn="l">
              <a:lnSpc>
                <a:spcPts val="4235"/>
              </a:lnSpc>
            </a:pPr>
            <a:endParaRPr/>
          </a:p>
          <a:p>
            <a:pPr algn="l">
              <a:lnSpc>
                <a:spcPts val="4235"/>
              </a:lnSpc>
            </a:pPr>
            <a:r>
              <a:rPr lang="en-US" sz="3500">
                <a:solidFill>
                  <a:srgbClr val="30281A"/>
                </a:solidFill>
                <a:latin typeface="Katibeh"/>
                <a:ea typeface="Katibeh"/>
                <a:cs typeface="Katibeh"/>
                <a:sym typeface="Katibeh"/>
              </a:rPr>
              <a:t>Thinking Humanly</a:t>
            </a:r>
          </a:p>
          <a:p>
            <a:pPr marL="755654" lvl="1" indent="-377827" algn="l">
              <a:lnSpc>
                <a:spcPts val="4235"/>
              </a:lnSpc>
              <a:buFont typeface="Arial"/>
              <a:buChar char="•"/>
            </a:pPr>
            <a:r>
              <a:rPr lang="en-US" sz="3500">
                <a:solidFill>
                  <a:srgbClr val="30281A"/>
                </a:solidFill>
                <a:latin typeface="Katibeh"/>
                <a:ea typeface="Katibeh"/>
                <a:cs typeface="Katibeh"/>
                <a:sym typeface="Katibeh"/>
              </a:rPr>
              <a:t>Cognitive modeling (psychology, neuroscience).</a:t>
            </a:r>
          </a:p>
          <a:p>
            <a:pPr marL="755654" lvl="1" indent="-377827" algn="l">
              <a:lnSpc>
                <a:spcPts val="4235"/>
              </a:lnSpc>
              <a:buFont typeface="Arial"/>
              <a:buChar char="•"/>
            </a:pPr>
            <a:r>
              <a:rPr lang="en-US" sz="3500">
                <a:solidFill>
                  <a:srgbClr val="30281A"/>
                </a:solidFill>
                <a:latin typeface="Katibeh"/>
                <a:ea typeface="Katibeh"/>
                <a:cs typeface="Katibeh"/>
                <a:sym typeface="Katibeh"/>
              </a:rPr>
              <a:t>Techniques: brain imaging, introspection, and experiments.</a:t>
            </a:r>
          </a:p>
          <a:p>
            <a:pPr algn="l">
              <a:lnSpc>
                <a:spcPts val="4235"/>
              </a:lnSpc>
            </a:pPr>
            <a:r>
              <a:rPr lang="en-US" sz="3500">
                <a:solidFill>
                  <a:srgbClr val="30281A"/>
                </a:solidFill>
                <a:latin typeface="Katibeh"/>
                <a:ea typeface="Katibeh"/>
                <a:cs typeface="Katibeh"/>
                <a:sym typeface="Katibeh"/>
              </a:rPr>
              <a:t>Acting Humanly</a:t>
            </a:r>
          </a:p>
          <a:p>
            <a:pPr marL="755654" lvl="1" indent="-377827" algn="l">
              <a:lnSpc>
                <a:spcPts val="4235"/>
              </a:lnSpc>
              <a:buFont typeface="Arial"/>
              <a:buChar char="•"/>
            </a:pPr>
            <a:r>
              <a:rPr lang="en-US" sz="3500">
                <a:solidFill>
                  <a:srgbClr val="30281A"/>
                </a:solidFill>
                <a:latin typeface="Katibeh"/>
                <a:ea typeface="Katibeh"/>
                <a:cs typeface="Katibeh"/>
                <a:sym typeface="Katibeh"/>
              </a:rPr>
              <a:t>The Turing Test (1950): Can machines mimic human conversation effectively?</a:t>
            </a:r>
          </a:p>
          <a:p>
            <a:pPr algn="l">
              <a:lnSpc>
                <a:spcPts val="4235"/>
              </a:lnSpc>
            </a:pPr>
            <a:r>
              <a:rPr lang="en-US" sz="3500">
                <a:solidFill>
                  <a:srgbClr val="30281A"/>
                </a:solidFill>
                <a:latin typeface="Katibeh"/>
                <a:ea typeface="Katibeh"/>
                <a:cs typeface="Katibeh"/>
                <a:sym typeface="Katibeh"/>
              </a:rPr>
              <a:t>Thinking Rationally</a:t>
            </a:r>
          </a:p>
          <a:p>
            <a:pPr marL="755654" lvl="1" indent="-377827" algn="l">
              <a:lnSpc>
                <a:spcPts val="4235"/>
              </a:lnSpc>
              <a:buFont typeface="Arial"/>
              <a:buChar char="•"/>
            </a:pPr>
            <a:r>
              <a:rPr lang="en-US" sz="3500">
                <a:solidFill>
                  <a:srgbClr val="30281A"/>
                </a:solidFill>
                <a:latin typeface="Katibeh"/>
                <a:ea typeface="Katibeh"/>
                <a:cs typeface="Katibeh"/>
                <a:sym typeface="Katibeh"/>
              </a:rPr>
              <a:t>“Laws of thought” approach: Inspired by Aristotle’s logic.</a:t>
            </a:r>
          </a:p>
          <a:p>
            <a:pPr marL="755654" lvl="1" indent="-377827" algn="l">
              <a:lnSpc>
                <a:spcPts val="4235"/>
              </a:lnSpc>
              <a:buFont typeface="Arial"/>
              <a:buChar char="•"/>
            </a:pPr>
            <a:r>
              <a:rPr lang="en-US" sz="3500">
                <a:solidFill>
                  <a:srgbClr val="30281A"/>
                </a:solidFill>
                <a:latin typeface="Katibeh"/>
                <a:ea typeface="Katibeh"/>
                <a:cs typeface="Katibeh"/>
                <a:sym typeface="Katibeh"/>
              </a:rPr>
              <a:t>Challenges: Converting informal knowledge into formal reasoning.</a:t>
            </a:r>
          </a:p>
          <a:p>
            <a:pPr algn="l">
              <a:lnSpc>
                <a:spcPts val="4235"/>
              </a:lnSpc>
            </a:pPr>
            <a:r>
              <a:rPr lang="en-US" sz="3500">
                <a:solidFill>
                  <a:srgbClr val="30281A"/>
                </a:solidFill>
                <a:latin typeface="Katibeh"/>
                <a:ea typeface="Katibeh"/>
                <a:cs typeface="Katibeh"/>
                <a:sym typeface="Katibeh"/>
              </a:rPr>
              <a:t>Acting Rationally</a:t>
            </a:r>
          </a:p>
          <a:p>
            <a:pPr marL="755654" lvl="1" indent="-377827" algn="l">
              <a:lnSpc>
                <a:spcPts val="4235"/>
              </a:lnSpc>
              <a:buFont typeface="Arial"/>
              <a:buChar char="•"/>
            </a:pPr>
            <a:r>
              <a:rPr lang="en-US" sz="3500">
                <a:solidFill>
                  <a:srgbClr val="30281A"/>
                </a:solidFill>
                <a:latin typeface="Katibeh"/>
                <a:ea typeface="Katibeh"/>
                <a:cs typeface="Katibeh"/>
                <a:sym typeface="Katibeh"/>
              </a:rPr>
              <a:t>Rational agents: Perceive and act optimally within their environment.</a:t>
            </a:r>
          </a:p>
          <a:p>
            <a:pPr marL="755654" lvl="1" indent="-377827" algn="l">
              <a:lnSpc>
                <a:spcPts val="4235"/>
              </a:lnSpc>
              <a:buFont typeface="Arial"/>
              <a:buChar char="•"/>
            </a:pPr>
            <a:r>
              <a:rPr lang="en-US" sz="3500">
                <a:solidFill>
                  <a:srgbClr val="30281A"/>
                </a:solidFill>
                <a:latin typeface="Katibeh"/>
                <a:ea typeface="Katibeh"/>
                <a:cs typeface="Katibeh"/>
                <a:sym typeface="Katibeh"/>
              </a:rPr>
              <a:t>Key Takeaway: Rational agents form the foundation of modern AI systems.</a:t>
            </a:r>
          </a:p>
          <a:p>
            <a:pPr algn="l">
              <a:lnSpc>
                <a:spcPts val="4235"/>
              </a:lnSpc>
            </a:pPr>
            <a:endParaRPr lang="en-US" sz="3500">
              <a:solidFill>
                <a:srgbClr val="30281A"/>
              </a:solidFill>
              <a:latin typeface="Katibeh"/>
              <a:ea typeface="Katibeh"/>
              <a:cs typeface="Katibeh"/>
              <a:sym typeface="Katibeh"/>
            </a:endParaRPr>
          </a:p>
        </p:txBody>
      </p:sp>
      <p:sp>
        <p:nvSpPr>
          <p:cNvPr id="6" name="Freeform 6"/>
          <p:cNvSpPr/>
          <p:nvPr/>
        </p:nvSpPr>
        <p:spPr>
          <a:xfrm rot="7530973">
            <a:off x="14492477" y="-4114800"/>
            <a:ext cx="4341114" cy="8229600"/>
          </a:xfrm>
          <a:custGeom>
            <a:avLst/>
            <a:gdLst/>
            <a:ahLst/>
            <a:cxnLst/>
            <a:rect l="l" t="t" r="r" b="b"/>
            <a:pathLst>
              <a:path w="4341114" h="8229600">
                <a:moveTo>
                  <a:pt x="0" y="0"/>
                </a:moveTo>
                <a:lnTo>
                  <a:pt x="4341114" y="0"/>
                </a:lnTo>
                <a:lnTo>
                  <a:pt x="4341114" y="8229600"/>
                </a:lnTo>
                <a:lnTo>
                  <a:pt x="0" y="8229600"/>
                </a:lnTo>
                <a:lnTo>
                  <a:pt x="0" y="0"/>
                </a:lnTo>
                <a:close/>
              </a:path>
            </a:pathLst>
          </a:custGeom>
          <a:blipFill>
            <a:blip r:embed="rId5"/>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61833" y="-1231280"/>
            <a:ext cx="19211667" cy="12749561"/>
          </a:xfrm>
          <a:custGeom>
            <a:avLst/>
            <a:gdLst/>
            <a:ahLst/>
            <a:cxnLst/>
            <a:rect l="l" t="t" r="r" b="b"/>
            <a:pathLst>
              <a:path w="19211667" h="12749561">
                <a:moveTo>
                  <a:pt x="0" y="0"/>
                </a:moveTo>
                <a:lnTo>
                  <a:pt x="19211666" y="0"/>
                </a:lnTo>
                <a:lnTo>
                  <a:pt x="19211666" y="12749560"/>
                </a:lnTo>
                <a:lnTo>
                  <a:pt x="0" y="1274956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732064" y="1620707"/>
            <a:ext cx="14375430" cy="8735417"/>
          </a:xfrm>
          <a:prstGeom prst="rect">
            <a:avLst/>
          </a:prstGeom>
        </p:spPr>
        <p:txBody>
          <a:bodyPr lIns="0" tIns="0" rIns="0" bIns="0" rtlCol="0" anchor="t">
            <a:spAutoFit/>
          </a:bodyPr>
          <a:lstStyle/>
          <a:p>
            <a:pPr algn="just">
              <a:lnSpc>
                <a:spcPts val="3068"/>
              </a:lnSpc>
            </a:pPr>
            <a:r>
              <a:rPr lang="en-US" sz="2536">
                <a:solidFill>
                  <a:srgbClr val="30281A"/>
                </a:solidFill>
                <a:latin typeface="Katibeh"/>
                <a:ea typeface="Katibeh"/>
                <a:cs typeface="Katibeh"/>
                <a:sym typeface="Katibeh"/>
              </a:rPr>
              <a:t>1. Problem Solving</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Techniques: Search algorithms, planning methods</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AI systems solve complex problems using optimized strategies and planning.</a:t>
            </a:r>
          </a:p>
          <a:p>
            <a:pPr algn="just">
              <a:lnSpc>
                <a:spcPts val="3068"/>
              </a:lnSpc>
            </a:pPr>
            <a:r>
              <a:rPr lang="en-US" sz="2536">
                <a:solidFill>
                  <a:srgbClr val="30281A"/>
                </a:solidFill>
                <a:latin typeface="Katibeh"/>
                <a:ea typeface="Katibeh"/>
                <a:cs typeface="Katibeh"/>
                <a:sym typeface="Katibeh"/>
              </a:rPr>
              <a:t>2. Knowledge Representation</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Techniques: Logical, probabilistic reasoning</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Machines represent knowledge logically and make decisions using reasoning techniques.</a:t>
            </a:r>
          </a:p>
          <a:p>
            <a:pPr algn="just">
              <a:lnSpc>
                <a:spcPts val="3068"/>
              </a:lnSpc>
            </a:pPr>
            <a:r>
              <a:rPr lang="en-US" sz="2536">
                <a:solidFill>
                  <a:srgbClr val="30281A"/>
                </a:solidFill>
                <a:latin typeface="Katibeh"/>
                <a:ea typeface="Katibeh"/>
                <a:cs typeface="Katibeh"/>
                <a:sym typeface="Katibeh"/>
              </a:rPr>
              <a:t>3. Learning</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Techniques: Supervised, unsupervised, reinforcement learning</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Systems learn autonomously from data to improve performance.</a:t>
            </a:r>
          </a:p>
          <a:p>
            <a:pPr algn="just">
              <a:lnSpc>
                <a:spcPts val="3068"/>
              </a:lnSpc>
            </a:pPr>
            <a:r>
              <a:rPr lang="en-US" sz="2536">
                <a:solidFill>
                  <a:srgbClr val="30281A"/>
                </a:solidFill>
                <a:latin typeface="Katibeh"/>
                <a:ea typeface="Katibeh"/>
                <a:cs typeface="Katibeh"/>
                <a:sym typeface="Katibeh"/>
              </a:rPr>
              <a:t>4. Perception and Robotics</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Techniques: Computer vision, speech recognition, object manipulation</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Machines sense and interact with the physical world, like recognizing images and understanding speech.</a:t>
            </a:r>
          </a:p>
          <a:p>
            <a:pPr algn="just">
              <a:lnSpc>
                <a:spcPts val="3068"/>
              </a:lnSpc>
            </a:pPr>
            <a:r>
              <a:rPr lang="en-US" sz="2536">
                <a:solidFill>
                  <a:srgbClr val="30281A"/>
                </a:solidFill>
                <a:latin typeface="Katibeh"/>
                <a:ea typeface="Katibeh"/>
                <a:cs typeface="Katibeh"/>
                <a:sym typeface="Katibeh"/>
              </a:rPr>
              <a:t>5. Natural Language Processing (NLP)</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Applications: Translation, virtual assistants, chatbots</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AI understands and generates human language for applications like translation and virtual assistants.</a:t>
            </a:r>
          </a:p>
          <a:p>
            <a:pPr algn="just">
              <a:lnSpc>
                <a:spcPts val="3068"/>
              </a:lnSpc>
            </a:pPr>
            <a:r>
              <a:rPr lang="en-US" sz="2536">
                <a:solidFill>
                  <a:srgbClr val="30281A"/>
                </a:solidFill>
                <a:latin typeface="Katibeh"/>
                <a:ea typeface="Katibeh"/>
                <a:cs typeface="Katibeh"/>
                <a:sym typeface="Katibeh"/>
              </a:rPr>
              <a:t>6. Planning</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Techniques: Heuristic methods, optimization</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AI systems plan actions and select the best paths to achieve goals.</a:t>
            </a:r>
          </a:p>
          <a:p>
            <a:pPr algn="just">
              <a:lnSpc>
                <a:spcPts val="3068"/>
              </a:lnSpc>
            </a:pPr>
            <a:r>
              <a:rPr lang="en-US" sz="2536">
                <a:solidFill>
                  <a:srgbClr val="30281A"/>
                </a:solidFill>
                <a:latin typeface="Katibeh"/>
                <a:ea typeface="Katibeh"/>
                <a:cs typeface="Katibeh"/>
                <a:sym typeface="Katibeh"/>
              </a:rPr>
              <a:t>7. Game Theory</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Techniques: Strategic decision-making, multi-agent systems</a:t>
            </a:r>
          </a:p>
          <a:p>
            <a:pPr marL="547598" lvl="1" indent="-273799" algn="just">
              <a:lnSpc>
                <a:spcPts val="3068"/>
              </a:lnSpc>
              <a:buFont typeface="Arial"/>
              <a:buChar char="•"/>
            </a:pPr>
            <a:r>
              <a:rPr lang="en-US" sz="2536">
                <a:solidFill>
                  <a:srgbClr val="30281A"/>
                </a:solidFill>
                <a:latin typeface="Katibeh"/>
                <a:ea typeface="Katibeh"/>
                <a:cs typeface="Katibeh"/>
                <a:sym typeface="Katibeh"/>
              </a:rPr>
              <a:t>AI simulates decision-making in competitive or cooperative scenarios.</a:t>
            </a:r>
          </a:p>
          <a:p>
            <a:pPr algn="just">
              <a:lnSpc>
                <a:spcPts val="3068"/>
              </a:lnSpc>
            </a:pPr>
            <a:endParaRPr lang="en-US" sz="2536">
              <a:solidFill>
                <a:srgbClr val="30281A"/>
              </a:solidFill>
              <a:latin typeface="Katibeh"/>
              <a:ea typeface="Katibeh"/>
              <a:cs typeface="Katibeh"/>
              <a:sym typeface="Katibeh"/>
            </a:endParaRPr>
          </a:p>
        </p:txBody>
      </p:sp>
      <p:sp>
        <p:nvSpPr>
          <p:cNvPr id="4" name="TextBox 4"/>
          <p:cNvSpPr txBox="1"/>
          <p:nvPr/>
        </p:nvSpPr>
        <p:spPr>
          <a:xfrm>
            <a:off x="636814" y="-80300"/>
            <a:ext cx="17014372" cy="1543044"/>
          </a:xfrm>
          <a:prstGeom prst="rect">
            <a:avLst/>
          </a:prstGeom>
        </p:spPr>
        <p:txBody>
          <a:bodyPr lIns="0" tIns="0" rIns="0" bIns="0" rtlCol="0" anchor="t">
            <a:spAutoFit/>
          </a:bodyPr>
          <a:lstStyle/>
          <a:p>
            <a:pPr algn="ctr">
              <a:lnSpc>
                <a:spcPts val="12600"/>
              </a:lnSpc>
            </a:pPr>
            <a:r>
              <a:rPr lang="en-US" sz="9000">
                <a:solidFill>
                  <a:srgbClr val="BF0000"/>
                </a:solidFill>
                <a:latin typeface="Marcellus"/>
                <a:ea typeface="Marcellus"/>
                <a:cs typeface="Marcellus"/>
                <a:sym typeface="Marcellus"/>
              </a:rPr>
              <a:t>Subareas of Artificial Intelligence</a:t>
            </a:r>
          </a:p>
        </p:txBody>
      </p:sp>
      <p:sp>
        <p:nvSpPr>
          <p:cNvPr id="5" name="Freeform 5"/>
          <p:cNvSpPr/>
          <p:nvPr/>
        </p:nvSpPr>
        <p:spPr>
          <a:xfrm>
            <a:off x="11584212" y="6016991"/>
            <a:ext cx="7046564" cy="4330434"/>
          </a:xfrm>
          <a:custGeom>
            <a:avLst/>
            <a:gdLst/>
            <a:ahLst/>
            <a:cxnLst/>
            <a:rect l="l" t="t" r="r" b="b"/>
            <a:pathLst>
              <a:path w="7046564" h="4330434">
                <a:moveTo>
                  <a:pt x="0" y="0"/>
                </a:moveTo>
                <a:lnTo>
                  <a:pt x="7046564" y="0"/>
                </a:lnTo>
                <a:lnTo>
                  <a:pt x="7046564" y="4330434"/>
                </a:lnTo>
                <a:lnTo>
                  <a:pt x="0" y="433043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6813503" y="6322493"/>
            <a:ext cx="2948993" cy="5435932"/>
          </a:xfrm>
          <a:custGeom>
            <a:avLst/>
            <a:gdLst/>
            <a:ahLst/>
            <a:cxnLst/>
            <a:rect l="l" t="t" r="r" b="b"/>
            <a:pathLst>
              <a:path w="2948993" h="5435932">
                <a:moveTo>
                  <a:pt x="0" y="0"/>
                </a:moveTo>
                <a:lnTo>
                  <a:pt x="2948994" y="0"/>
                </a:lnTo>
                <a:lnTo>
                  <a:pt x="2948994" y="5435933"/>
                </a:lnTo>
                <a:lnTo>
                  <a:pt x="0" y="5435933"/>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1443</Words>
  <Application>Microsoft Office PowerPoint</Application>
  <PresentationFormat>Custom</PresentationFormat>
  <Paragraphs>152</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Marcellus</vt:lpstr>
      <vt:lpstr>Calibri</vt:lpstr>
      <vt:lpstr>Katibeh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Foundations of Artificial Intelligence (AI)</dc:title>
  <cp:lastModifiedBy>Peiman Khazaeli Parsa</cp:lastModifiedBy>
  <cp:revision>3</cp:revision>
  <dcterms:created xsi:type="dcterms:W3CDTF">2006-08-16T00:00:00Z</dcterms:created>
  <dcterms:modified xsi:type="dcterms:W3CDTF">2024-11-28T09:54:02Z</dcterms:modified>
  <dc:identifier>DAGXqhENkDI</dc:identifier>
</cp:coreProperties>
</file>